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56" r:id="rId2"/>
    <p:sldId id="269" r:id="rId3"/>
    <p:sldId id="271" r:id="rId4"/>
    <p:sldId id="272" r:id="rId5"/>
    <p:sldId id="257" r:id="rId6"/>
    <p:sldId id="258" r:id="rId7"/>
    <p:sldId id="270" r:id="rId8"/>
    <p:sldId id="264" r:id="rId9"/>
    <p:sldId id="273" r:id="rId10"/>
    <p:sldId id="280" r:id="rId11"/>
    <p:sldId id="275" r:id="rId12"/>
    <p:sldId id="276" r:id="rId13"/>
    <p:sldId id="277" r:id="rId14"/>
    <p:sldId id="278" r:id="rId15"/>
    <p:sldId id="279" r:id="rId16"/>
    <p:sldId id="281" r:id="rId17"/>
    <p:sldId id="282" r:id="rId18"/>
    <p:sldId id="263" r:id="rId19"/>
    <p:sldId id="283" r:id="rId20"/>
    <p:sldId id="284" r:id="rId21"/>
    <p:sldId id="265" r:id="rId22"/>
    <p:sldId id="285" r:id="rId23"/>
    <p:sldId id="286" r:id="rId24"/>
    <p:sldId id="287" r:id="rId25"/>
    <p:sldId id="288" r:id="rId26"/>
    <p:sldId id="28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Zadana sekcija" id="{4AF90883-EFEB-402A-AD68-4AE55791C160}">
          <p14:sldIdLst>
            <p14:sldId id="256"/>
            <p14:sldId id="269"/>
            <p14:sldId id="271"/>
            <p14:sldId id="272"/>
            <p14:sldId id="257"/>
            <p14:sldId id="258"/>
            <p14:sldId id="270"/>
            <p14:sldId id="264"/>
            <p14:sldId id="273"/>
            <p14:sldId id="280"/>
            <p14:sldId id="275"/>
            <p14:sldId id="276"/>
            <p14:sldId id="277"/>
            <p14:sldId id="278"/>
            <p14:sldId id="279"/>
            <p14:sldId id="281"/>
            <p14:sldId id="282"/>
            <p14:sldId id="263"/>
            <p14:sldId id="283"/>
            <p14:sldId id="284"/>
            <p14:sldId id="265"/>
            <p14:sldId id="285"/>
            <p14:sldId id="286"/>
            <p14:sldId id="287"/>
            <p14:sldId id="288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96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jpg>
</file>

<file path=ppt/media/image25.jp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glavlj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Rezervirano mjesto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E6E90D-A1A6-444A-80D9-598F9E1EB2FF}" type="datetimeFigureOut">
              <a:rPr lang="en-US" smtClean="0"/>
              <a:t>31-May-22</a:t>
            </a:fld>
            <a:endParaRPr lang="en-US"/>
          </a:p>
        </p:txBody>
      </p:sp>
      <p:sp>
        <p:nvSpPr>
          <p:cNvPr id="4" name="Rezervirano mjesto slike slajd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Rezervirano mjesto bilježaka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B9CE6F-80BD-4449-8ACA-720ACF874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131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B9CE6F-80BD-4449-8ACA-720ACF8745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347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r-HR"/>
              <a:t>Kliknite da biste uredili stil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3379705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 o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520518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447799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0646585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s nazivom cita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02125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ili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436060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32285621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883511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380949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56858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3604690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493311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87343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3888365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451358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r-HR"/>
              <a:t>Kliknite ikonu da biste dodali  sliku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07418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/>
              <a:t>Kliknite da biste uredili stil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162314-8BB7-450E-9531-C305A504F77E}" type="datetimeFigureOut">
              <a:rPr lang="bs-Latn-BA" smtClean="0"/>
              <a:t>31. 5. 2022.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D85D893-2817-4A95-A3FF-D44F719A0238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30993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niOkvir 3">
            <a:extLst>
              <a:ext uri="{FF2B5EF4-FFF2-40B4-BE49-F238E27FC236}">
                <a16:creationId xmlns:a16="http://schemas.microsoft.com/office/drawing/2014/main" id="{C0D4D3C0-B639-9DA7-B330-F7556806CFB9}"/>
              </a:ext>
            </a:extLst>
          </p:cNvPr>
          <p:cNvSpPr txBox="1"/>
          <p:nvPr/>
        </p:nvSpPr>
        <p:spPr>
          <a:xfrm>
            <a:off x="923365" y="194542"/>
            <a:ext cx="381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800" dirty="0"/>
              <a:t>Univerzitet u Sarajevu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800" dirty="0"/>
              <a:t>Elektrotehnički fakultet Sarajevo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800" dirty="0"/>
              <a:t>Odsjek za računarstvo i informatiku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bs-Latn-BA" sz="1800" dirty="0"/>
              <a:t>Objektno orijentisana analiza i dizajn</a:t>
            </a:r>
          </a:p>
          <a:p>
            <a:endParaRPr lang="bs-Latn-BA" dirty="0"/>
          </a:p>
        </p:txBody>
      </p:sp>
      <p:sp>
        <p:nvSpPr>
          <p:cNvPr id="5" name="TekstniOkvir 4">
            <a:extLst>
              <a:ext uri="{FF2B5EF4-FFF2-40B4-BE49-F238E27FC236}">
                <a16:creationId xmlns:a16="http://schemas.microsoft.com/office/drawing/2014/main" id="{8D0ED0BC-CA57-74A0-5237-A7549DCB6C39}"/>
              </a:ext>
            </a:extLst>
          </p:cNvPr>
          <p:cNvSpPr txBox="1"/>
          <p:nvPr/>
        </p:nvSpPr>
        <p:spPr>
          <a:xfrm>
            <a:off x="963706" y="2486511"/>
            <a:ext cx="35727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Ulaznice.com</a:t>
            </a:r>
            <a:endParaRPr lang="bs-Latn-BA" sz="4000" b="1" dirty="0"/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44319628-1009-3885-2886-82A350759CF2}"/>
              </a:ext>
            </a:extLst>
          </p:cNvPr>
          <p:cNvSpPr txBox="1"/>
          <p:nvPr/>
        </p:nvSpPr>
        <p:spPr>
          <a:xfrm>
            <a:off x="10171287" y="5509899"/>
            <a:ext cx="31107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dirty="0">
                <a:latin typeface="Roboto"/>
                <a:ea typeface="Roboto"/>
                <a:cs typeface="Roboto"/>
                <a:sym typeface="Roboto"/>
              </a:rPr>
              <a:t>Članovi tima:</a:t>
            </a:r>
            <a:endParaRPr lang="bs-Latn-BA" dirty="0"/>
          </a:p>
          <a:p>
            <a:r>
              <a:rPr lang="bs-Latn-BA" dirty="0"/>
              <a:t>Ažman Benjamin</a:t>
            </a:r>
            <a:endParaRPr lang="en" dirty="0">
              <a:latin typeface="Roboto"/>
              <a:ea typeface="Roboto"/>
              <a:cs typeface="Roboto"/>
              <a:sym typeface="Roboto"/>
            </a:endParaRPr>
          </a:p>
          <a:p>
            <a:r>
              <a:rPr lang="bs-Latn-BA" dirty="0"/>
              <a:t>Bobić Muris</a:t>
            </a:r>
          </a:p>
          <a:p>
            <a:r>
              <a:rPr lang="bs-Latn-BA" dirty="0" err="1"/>
              <a:t>Džanko</a:t>
            </a:r>
            <a:r>
              <a:rPr lang="bs-Latn-BA" dirty="0"/>
              <a:t> Emin</a:t>
            </a:r>
          </a:p>
        </p:txBody>
      </p:sp>
      <p:pic>
        <p:nvPicPr>
          <p:cNvPr id="9" name="Slika 8">
            <a:extLst>
              <a:ext uri="{FF2B5EF4-FFF2-40B4-BE49-F238E27FC236}">
                <a16:creationId xmlns:a16="http://schemas.microsoft.com/office/drawing/2014/main" id="{776D7144-C2D2-4E16-A86C-229DE710C7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5326" y="519905"/>
            <a:ext cx="2384610" cy="2303930"/>
          </a:xfrm>
          <a:prstGeom prst="rect">
            <a:avLst/>
          </a:prstGeom>
        </p:spPr>
      </p:pic>
      <p:sp>
        <p:nvSpPr>
          <p:cNvPr id="10" name="TekstniOkvir 9">
            <a:extLst>
              <a:ext uri="{FF2B5EF4-FFF2-40B4-BE49-F238E27FC236}">
                <a16:creationId xmlns:a16="http://schemas.microsoft.com/office/drawing/2014/main" id="{16E581E2-3B13-A10A-8A87-8F6D81423A29}"/>
              </a:ext>
            </a:extLst>
          </p:cNvPr>
          <p:cNvSpPr txBox="1"/>
          <p:nvPr/>
        </p:nvSpPr>
        <p:spPr>
          <a:xfrm>
            <a:off x="963706" y="3824373"/>
            <a:ext cx="78441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000" dirty="0"/>
              <a:t>Aplikacija za pomoć pri prodaji i distribuciji ulaznica za sve kulturne i sportske manifestacije.</a:t>
            </a:r>
          </a:p>
        </p:txBody>
      </p:sp>
    </p:spTree>
    <p:extLst>
      <p:ext uri="{BB962C8B-B14F-4D97-AF65-F5344CB8AC3E}">
        <p14:creationId xmlns:p14="http://schemas.microsoft.com/office/powerpoint/2010/main" val="180132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slov 4">
            <a:extLst>
              <a:ext uri="{FF2B5EF4-FFF2-40B4-BE49-F238E27FC236}">
                <a16:creationId xmlns:a16="http://schemas.microsoft.com/office/drawing/2014/main" id="{FC43F5B0-97B6-F1E8-BFF6-68937ABBB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8750751" cy="1320800"/>
          </a:xfrm>
        </p:spPr>
        <p:txBody>
          <a:bodyPr/>
          <a:lstStyle/>
          <a:p>
            <a:r>
              <a:rPr lang="bs-Latn-BA" dirty="0"/>
              <a:t>TOK DOGAĐAJA – NEUSPJEŠAN ZAVRŠETAK</a:t>
            </a:r>
            <a:endParaRPr lang="en-US" dirty="0"/>
          </a:p>
        </p:txBody>
      </p:sp>
      <p:sp>
        <p:nvSpPr>
          <p:cNvPr id="6" name="Rezervirano mjesto teksta 5">
            <a:extLst>
              <a:ext uri="{FF2B5EF4-FFF2-40B4-BE49-F238E27FC236}">
                <a16:creationId xmlns:a16="http://schemas.microsoft.com/office/drawing/2014/main" id="{48B2FD71-68D0-D96F-FD9A-CDD3C6B8B4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s-Latn-BA" dirty="0"/>
              <a:t>KORISNIK</a:t>
            </a:r>
            <a:endParaRPr lang="en-US" dirty="0"/>
          </a:p>
        </p:txBody>
      </p:sp>
      <p:sp>
        <p:nvSpPr>
          <p:cNvPr id="7" name="Rezervirano mjesto sadržaja 6">
            <a:extLst>
              <a:ext uri="{FF2B5EF4-FFF2-40B4-BE49-F238E27FC236}">
                <a16:creationId xmlns:a16="http://schemas.microsoft.com/office/drawing/2014/main" id="{16AE9EC4-73DC-1836-C2A1-A207609C93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bs-Latn-BA" dirty="0"/>
              <a:t>Korisnik se odlučuje za određenu manifestaciju</a:t>
            </a:r>
          </a:p>
          <a:p>
            <a:endParaRPr lang="bs-Latn-BA" dirty="0"/>
          </a:p>
          <a:p>
            <a:r>
              <a:rPr lang="bs-Latn-BA" dirty="0"/>
              <a:t>Korisnik bira kartično plaćanje sa manjkom novca i </a:t>
            </a:r>
            <a:r>
              <a:rPr lang="bs-Latn-BA" dirty="0" err="1"/>
              <a:t>pokušava</a:t>
            </a:r>
            <a:r>
              <a:rPr lang="bs-Latn-BA" dirty="0"/>
              <a:t> izvršiti uplatu</a:t>
            </a:r>
          </a:p>
        </p:txBody>
      </p:sp>
      <p:sp>
        <p:nvSpPr>
          <p:cNvPr id="8" name="Rezervirano mjesto teksta 7">
            <a:extLst>
              <a:ext uri="{FF2B5EF4-FFF2-40B4-BE49-F238E27FC236}">
                <a16:creationId xmlns:a16="http://schemas.microsoft.com/office/drawing/2014/main" id="{EA94B640-B2D7-15EF-68E0-AE4DC1C1E9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bs-Latn-BA" dirty="0"/>
              <a:t>SISTEM</a:t>
            </a:r>
            <a:endParaRPr lang="en-US" dirty="0"/>
          </a:p>
        </p:txBody>
      </p:sp>
      <p:sp>
        <p:nvSpPr>
          <p:cNvPr id="9" name="Rezervirano mjesto sadržaja 8">
            <a:extLst>
              <a:ext uri="{FF2B5EF4-FFF2-40B4-BE49-F238E27FC236}">
                <a16:creationId xmlns:a16="http://schemas.microsoft.com/office/drawing/2014/main" id="{BABF47D1-130E-38E0-1262-88AA4E9AC4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88384" y="3314294"/>
            <a:ext cx="4185617" cy="3304117"/>
          </a:xfrm>
        </p:spPr>
        <p:txBody>
          <a:bodyPr>
            <a:normAutofit/>
          </a:bodyPr>
          <a:lstStyle/>
          <a:p>
            <a:r>
              <a:rPr lang="bs-Latn-BA" dirty="0"/>
              <a:t>Sistem nudi različite načine plaćanja</a:t>
            </a:r>
          </a:p>
          <a:p>
            <a:endParaRPr lang="bs-Latn-BA" dirty="0"/>
          </a:p>
          <a:p>
            <a:endParaRPr lang="bs-Latn-BA" dirty="0"/>
          </a:p>
          <a:p>
            <a:r>
              <a:rPr lang="bs-Latn-BA" dirty="0"/>
              <a:t>Sistem ne dozvoljava transakciju. Transakcija biva odbijena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06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slov 6">
            <a:extLst>
              <a:ext uri="{FF2B5EF4-FFF2-40B4-BE49-F238E27FC236}">
                <a16:creationId xmlns:a16="http://schemas.microsoft.com/office/drawing/2014/main" id="{80118919-3AC9-BABC-0CC6-55D9E7A03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414" y="186431"/>
            <a:ext cx="8596668" cy="1320800"/>
          </a:xfrm>
        </p:spPr>
        <p:txBody>
          <a:bodyPr/>
          <a:lstStyle/>
          <a:p>
            <a:r>
              <a:rPr lang="bs-Latn-BA" dirty="0"/>
              <a:t>PROTOTIP KORISNIČKOG INTERFEJSA</a:t>
            </a:r>
            <a:endParaRPr lang="en-US" dirty="0"/>
          </a:p>
        </p:txBody>
      </p:sp>
      <p:pic>
        <p:nvPicPr>
          <p:cNvPr id="9" name="Slika 8">
            <a:extLst>
              <a:ext uri="{FF2B5EF4-FFF2-40B4-BE49-F238E27FC236}">
                <a16:creationId xmlns:a16="http://schemas.microsoft.com/office/drawing/2014/main" id="{08832498-94A7-F5A8-971E-798CB6BEB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98" y="1046344"/>
            <a:ext cx="9012100" cy="4765312"/>
          </a:xfrm>
          <a:prstGeom prst="rect">
            <a:avLst/>
          </a:prstGeom>
        </p:spPr>
      </p:pic>
      <p:sp>
        <p:nvSpPr>
          <p:cNvPr id="10" name="TekstniOkvir 9">
            <a:extLst>
              <a:ext uri="{FF2B5EF4-FFF2-40B4-BE49-F238E27FC236}">
                <a16:creationId xmlns:a16="http://schemas.microsoft.com/office/drawing/2014/main" id="{71D466D5-42AA-4CEE-2C65-0D7C54BDF2EC}"/>
              </a:ext>
            </a:extLst>
          </p:cNvPr>
          <p:cNvSpPr txBox="1"/>
          <p:nvPr/>
        </p:nvSpPr>
        <p:spPr>
          <a:xfrm>
            <a:off x="923278" y="5983550"/>
            <a:ext cx="5317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#1 Glavna forma prije prijave korisnika na sistem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604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slov 2">
            <a:extLst>
              <a:ext uri="{FF2B5EF4-FFF2-40B4-BE49-F238E27FC236}">
                <a16:creationId xmlns:a16="http://schemas.microsoft.com/office/drawing/2014/main" id="{A47DF7DA-F9E2-6FC4-5527-FA306C5BE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#2 Forma za registraciju/</a:t>
            </a:r>
            <a:r>
              <a:rPr lang="bs-Latn-BA" dirty="0" err="1"/>
              <a:t>logiranje</a:t>
            </a:r>
            <a:endParaRPr lang="en-US" dirty="0"/>
          </a:p>
        </p:txBody>
      </p:sp>
      <p:pic>
        <p:nvPicPr>
          <p:cNvPr id="7" name="Rezervirano mjesto sadržaja 6">
            <a:extLst>
              <a:ext uri="{FF2B5EF4-FFF2-40B4-BE49-F238E27FC236}">
                <a16:creationId xmlns:a16="http://schemas.microsoft.com/office/drawing/2014/main" id="{2F7A3EFA-63B0-AFB1-D8C4-F4702DA8577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4" t="20781"/>
          <a:stretch/>
        </p:blipFill>
        <p:spPr>
          <a:xfrm>
            <a:off x="150175" y="1270000"/>
            <a:ext cx="6228227" cy="3502348"/>
          </a:xfrm>
        </p:spPr>
      </p:pic>
      <p:pic>
        <p:nvPicPr>
          <p:cNvPr id="9" name="Rezervirano mjesto sadržaja 8">
            <a:extLst>
              <a:ext uri="{FF2B5EF4-FFF2-40B4-BE49-F238E27FC236}">
                <a16:creationId xmlns:a16="http://schemas.microsoft.com/office/drawing/2014/main" id="{64986BB1-6AD2-8F0F-A89C-880C2E797A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6" t="21112" r="3283"/>
          <a:stretch/>
        </p:blipFill>
        <p:spPr>
          <a:xfrm>
            <a:off x="5428491" y="2716567"/>
            <a:ext cx="6634258" cy="3791259"/>
          </a:xfrm>
        </p:spPr>
      </p:pic>
    </p:spTree>
    <p:extLst>
      <p:ext uri="{BB962C8B-B14F-4D97-AF65-F5344CB8AC3E}">
        <p14:creationId xmlns:p14="http://schemas.microsoft.com/office/powerpoint/2010/main" val="2163546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3A4D088-2797-BFD2-F9BC-E4BF6A47E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451" y="373229"/>
            <a:ext cx="8596668" cy="1320800"/>
          </a:xfrm>
        </p:spPr>
        <p:txBody>
          <a:bodyPr/>
          <a:lstStyle/>
          <a:p>
            <a:r>
              <a:rPr lang="bs-Latn-BA" dirty="0"/>
              <a:t>#3 Odabrana manifestacija</a:t>
            </a:r>
            <a:endParaRPr lang="en-US" dirty="0"/>
          </a:p>
        </p:txBody>
      </p:sp>
      <p:pic>
        <p:nvPicPr>
          <p:cNvPr id="7" name="Rezervirano mjesto sadržaja 6">
            <a:extLst>
              <a:ext uri="{FF2B5EF4-FFF2-40B4-BE49-F238E27FC236}">
                <a16:creationId xmlns:a16="http://schemas.microsoft.com/office/drawing/2014/main" id="{029431E5-12E8-358D-6664-FE1EBE2782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2" t="9521" r="5194" b="52054"/>
          <a:stretch/>
        </p:blipFill>
        <p:spPr>
          <a:xfrm>
            <a:off x="285451" y="1402671"/>
            <a:ext cx="5790955" cy="3524930"/>
          </a:xfrm>
        </p:spPr>
      </p:pic>
      <p:pic>
        <p:nvPicPr>
          <p:cNvPr id="9" name="Slika 8">
            <a:extLst>
              <a:ext uri="{FF2B5EF4-FFF2-40B4-BE49-F238E27FC236}">
                <a16:creationId xmlns:a16="http://schemas.microsoft.com/office/drawing/2014/main" id="{74FE6EEF-F29B-962D-21E2-303E30CD41A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9" t="10356" r="5077" b="52880"/>
          <a:stretch/>
        </p:blipFill>
        <p:spPr>
          <a:xfrm>
            <a:off x="6138109" y="61648"/>
            <a:ext cx="5598379" cy="3264763"/>
          </a:xfrm>
          <a:prstGeom prst="rect">
            <a:avLst/>
          </a:prstGeom>
        </p:spPr>
      </p:pic>
      <p:pic>
        <p:nvPicPr>
          <p:cNvPr id="11" name="Slika 10">
            <a:extLst>
              <a:ext uri="{FF2B5EF4-FFF2-40B4-BE49-F238E27FC236}">
                <a16:creationId xmlns:a16="http://schemas.microsoft.com/office/drawing/2014/main" id="{8495B805-FD4B-330B-FB46-088A31EB0AE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82" t="8889" r="5443" b="52395"/>
          <a:stretch/>
        </p:blipFill>
        <p:spPr>
          <a:xfrm>
            <a:off x="6138109" y="3397929"/>
            <a:ext cx="5612785" cy="344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976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slov 3">
            <a:extLst>
              <a:ext uri="{FF2B5EF4-FFF2-40B4-BE49-F238E27FC236}">
                <a16:creationId xmlns:a16="http://schemas.microsoft.com/office/drawing/2014/main" id="{CE10D49A-3117-3494-1B73-1BABEA55A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bs-Latn-BA" dirty="0"/>
              <a:t>#4 Uređivanje korisničkog</a:t>
            </a:r>
            <a:br>
              <a:rPr lang="bs-Latn-BA" dirty="0"/>
            </a:br>
            <a:r>
              <a:rPr lang="bs-Latn-BA" dirty="0"/>
              <a:t>računa i plaćanje</a:t>
            </a:r>
            <a:endParaRPr lang="en-US" dirty="0"/>
          </a:p>
        </p:txBody>
      </p:sp>
      <p:pic>
        <p:nvPicPr>
          <p:cNvPr id="8" name="Rezervirano mjesto sadržaja 7">
            <a:extLst>
              <a:ext uri="{FF2B5EF4-FFF2-40B4-BE49-F238E27FC236}">
                <a16:creationId xmlns:a16="http://schemas.microsoft.com/office/drawing/2014/main" id="{D24058E4-6621-FECF-312D-A1C165481D0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7" t="9521" r="5336" b="52511"/>
          <a:stretch/>
        </p:blipFill>
        <p:spPr>
          <a:xfrm>
            <a:off x="380526" y="2127682"/>
            <a:ext cx="5543908" cy="3358718"/>
          </a:xfrm>
        </p:spPr>
      </p:pic>
      <p:pic>
        <p:nvPicPr>
          <p:cNvPr id="10" name="Rezervirano mjesto sadržaja 9">
            <a:extLst>
              <a:ext uri="{FF2B5EF4-FFF2-40B4-BE49-F238E27FC236}">
                <a16:creationId xmlns:a16="http://schemas.microsoft.com/office/drawing/2014/main" id="{4A4105B2-9623-3172-870E-B4F71A5E10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1" t="8606" r="4375" b="52283"/>
          <a:stretch/>
        </p:blipFill>
        <p:spPr>
          <a:xfrm>
            <a:off x="6096000" y="0"/>
            <a:ext cx="5480010" cy="3358718"/>
          </a:xfrm>
        </p:spPr>
      </p:pic>
      <p:pic>
        <p:nvPicPr>
          <p:cNvPr id="12" name="Slika 11">
            <a:extLst>
              <a:ext uri="{FF2B5EF4-FFF2-40B4-BE49-F238E27FC236}">
                <a16:creationId xmlns:a16="http://schemas.microsoft.com/office/drawing/2014/main" id="{67A53A15-6800-44AB-99FC-DE0AA2B8E9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7" t="9839" r="4161" b="52361"/>
          <a:stretch/>
        </p:blipFill>
        <p:spPr>
          <a:xfrm>
            <a:off x="6169913" y="3248242"/>
            <a:ext cx="5705221" cy="335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443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2B57B02-C67C-954E-2BBD-3C53EA711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DIJAGRAM KLASA (MODEL)</a:t>
            </a:r>
            <a:endParaRPr lang="en-US" dirty="0"/>
          </a:p>
        </p:txBody>
      </p:sp>
      <p:pic>
        <p:nvPicPr>
          <p:cNvPr id="7" name="Rezervirano mjesto sadržaja 6">
            <a:extLst>
              <a:ext uri="{FF2B5EF4-FFF2-40B4-BE49-F238E27FC236}">
                <a16:creationId xmlns:a16="http://schemas.microsoft.com/office/drawing/2014/main" id="{64973751-1EF5-AC04-2090-8A2B11CDC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505" y="1514914"/>
            <a:ext cx="7065462" cy="5091190"/>
          </a:xfrm>
        </p:spPr>
      </p:pic>
    </p:spTree>
    <p:extLst>
      <p:ext uri="{BB962C8B-B14F-4D97-AF65-F5344CB8AC3E}">
        <p14:creationId xmlns:p14="http://schemas.microsoft.com/office/powerpoint/2010/main" val="755858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slov 3">
            <a:extLst>
              <a:ext uri="{FF2B5EF4-FFF2-40B4-BE49-F238E27FC236}">
                <a16:creationId xmlns:a16="http://schemas.microsoft.com/office/drawing/2014/main" id="{CD9A9B35-EE12-6021-37CD-B7BC3E347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SOLID PRINCIPI</a:t>
            </a:r>
            <a:endParaRPr lang="en-US" dirty="0"/>
          </a:p>
        </p:txBody>
      </p:sp>
      <p:sp>
        <p:nvSpPr>
          <p:cNvPr id="5" name="Rezervirano mjesto teksta 4">
            <a:extLst>
              <a:ext uri="{FF2B5EF4-FFF2-40B4-BE49-F238E27FC236}">
                <a16:creationId xmlns:a16="http://schemas.microsoft.com/office/drawing/2014/main" id="{3626D757-E034-5C0D-C4F2-3E9A3ABC7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5272294" cy="576262"/>
          </a:xfrm>
        </p:spPr>
        <p:txBody>
          <a:bodyPr/>
          <a:lstStyle/>
          <a:p>
            <a:r>
              <a:rPr lang="en-US" dirty="0"/>
              <a:t>SRP (Single Responsibility Principle)</a:t>
            </a:r>
          </a:p>
        </p:txBody>
      </p:sp>
      <p:sp>
        <p:nvSpPr>
          <p:cNvPr id="6" name="Rezervirano mjesto sadržaja 5">
            <a:extLst>
              <a:ext uri="{FF2B5EF4-FFF2-40B4-BE49-F238E27FC236}">
                <a16:creationId xmlns:a16="http://schemas.microsoft.com/office/drawing/2014/main" id="{896EA63E-7DC6-07A7-234A-100BBF6F47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Ovaj</a:t>
            </a:r>
            <a:r>
              <a:rPr lang="en-US" dirty="0"/>
              <a:t> </a:t>
            </a:r>
            <a:r>
              <a:rPr lang="en-US" dirty="0" err="1"/>
              <a:t>princip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je </a:t>
            </a:r>
            <a:r>
              <a:rPr lang="en-US" dirty="0" err="1"/>
              <a:t>zadovoljen</a:t>
            </a:r>
            <a:r>
              <a:rPr lang="en-US" dirty="0"/>
              <a:t> </a:t>
            </a:r>
            <a:r>
              <a:rPr lang="en-US" dirty="0" err="1"/>
              <a:t>budući</a:t>
            </a:r>
            <a:r>
              <a:rPr lang="en-US" dirty="0"/>
              <a:t> da </a:t>
            </a:r>
            <a:r>
              <a:rPr lang="en-US" dirty="0" err="1"/>
              <a:t>svaka</a:t>
            </a:r>
            <a:r>
              <a:rPr lang="en-US" dirty="0"/>
              <a:t> od </a:t>
            </a:r>
            <a:r>
              <a:rPr lang="en-US" dirty="0" err="1"/>
              <a:t>navedenih</a:t>
            </a:r>
            <a:r>
              <a:rPr lang="en-US" dirty="0"/>
              <a:t> </a:t>
            </a:r>
            <a:r>
              <a:rPr lang="en-US" dirty="0" err="1"/>
              <a:t>klasa</a:t>
            </a:r>
            <a:r>
              <a:rPr lang="en-US" dirty="0"/>
              <a:t> u </a:t>
            </a:r>
            <a:r>
              <a:rPr lang="en-US" dirty="0" err="1"/>
              <a:t>dijagramu</a:t>
            </a:r>
            <a:r>
              <a:rPr lang="en-US" dirty="0"/>
              <a:t> </a:t>
            </a:r>
            <a:r>
              <a:rPr lang="en-US" dirty="0" err="1"/>
              <a:t>radi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bs-Latn-BA" dirty="0"/>
              <a:t> </a:t>
            </a:r>
            <a:r>
              <a:rPr lang="en-US" dirty="0" err="1"/>
              <a:t>jedan</a:t>
            </a:r>
            <a:r>
              <a:rPr lang="en-US" dirty="0"/>
              <a:t> </a:t>
            </a:r>
            <a:r>
              <a:rPr lang="en-US" dirty="0" err="1"/>
              <a:t>posao</a:t>
            </a:r>
            <a:r>
              <a:rPr lang="en-US" dirty="0"/>
              <a:t>. </a:t>
            </a:r>
            <a:endParaRPr lang="bs-Latn-BA" dirty="0"/>
          </a:p>
          <a:p>
            <a:r>
              <a:rPr lang="en-US" dirty="0" err="1"/>
              <a:t>Operacije</a:t>
            </a:r>
            <a:r>
              <a:rPr lang="en-US" dirty="0"/>
              <a:t> </a:t>
            </a:r>
            <a:r>
              <a:rPr lang="en-US" dirty="0" err="1"/>
              <a:t>unutar</a:t>
            </a:r>
            <a:r>
              <a:rPr lang="en-US" dirty="0"/>
              <a:t> </a:t>
            </a:r>
            <a:r>
              <a:rPr lang="en-US" dirty="0" err="1"/>
              <a:t>klasa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jednostavne</a:t>
            </a:r>
            <a:r>
              <a:rPr lang="en-US" dirty="0"/>
              <a:t>.</a:t>
            </a:r>
          </a:p>
        </p:txBody>
      </p:sp>
      <p:sp>
        <p:nvSpPr>
          <p:cNvPr id="7" name="Rezervirano mjesto teksta 6">
            <a:extLst>
              <a:ext uri="{FF2B5EF4-FFF2-40B4-BE49-F238E27FC236}">
                <a16:creationId xmlns:a16="http://schemas.microsoft.com/office/drawing/2014/main" id="{01A357D6-3744-8966-6F1D-4B63575911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71962" y="2160983"/>
            <a:ext cx="4854607" cy="576262"/>
          </a:xfrm>
        </p:spPr>
        <p:txBody>
          <a:bodyPr/>
          <a:lstStyle/>
          <a:p>
            <a:r>
              <a:rPr lang="en-US" dirty="0"/>
              <a:t>OCP (Open – Closed Principle)</a:t>
            </a:r>
          </a:p>
        </p:txBody>
      </p:sp>
      <p:sp>
        <p:nvSpPr>
          <p:cNvPr id="8" name="Rezervirano mjesto sadržaja 7">
            <a:extLst>
              <a:ext uri="{FF2B5EF4-FFF2-40B4-BE49-F238E27FC236}">
                <a16:creationId xmlns:a16="http://schemas.microsoft.com/office/drawing/2014/main" id="{5A7E6DD1-FF9A-A57E-2EA3-1CB60AD692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71968" y="2740168"/>
            <a:ext cx="4185617" cy="3304117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/>
              <a:t>Klasa</a:t>
            </a:r>
            <a:r>
              <a:rPr lang="en-US" dirty="0"/>
              <a:t> </a:t>
            </a:r>
            <a:r>
              <a:rPr lang="en-US" dirty="0" err="1"/>
              <a:t>Placanje</a:t>
            </a:r>
            <a:r>
              <a:rPr lang="en-US" dirty="0"/>
              <a:t> je </a:t>
            </a:r>
            <a:r>
              <a:rPr lang="en-US" dirty="0" err="1"/>
              <a:t>zastupljena</a:t>
            </a:r>
            <a:r>
              <a:rPr lang="en-US" dirty="0"/>
              <a:t> u </a:t>
            </a:r>
            <a:r>
              <a:rPr lang="en-US" dirty="0" err="1"/>
              <a:t>iduće</a:t>
            </a:r>
            <a:r>
              <a:rPr lang="en-US" dirty="0"/>
              <a:t> 3 </a:t>
            </a:r>
            <a:r>
              <a:rPr lang="en-US" dirty="0" err="1"/>
              <a:t>klase</a:t>
            </a:r>
            <a:r>
              <a:rPr lang="en-US" dirty="0"/>
              <a:t>. To </a:t>
            </a:r>
            <a:r>
              <a:rPr lang="en-US" dirty="0" err="1"/>
              <a:t>su</a:t>
            </a:r>
            <a:r>
              <a:rPr lang="en-US" dirty="0"/>
              <a:t> Gotovina, </a:t>
            </a:r>
            <a:r>
              <a:rPr lang="en-US" dirty="0" err="1"/>
              <a:t>Vaucer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Kartica</a:t>
            </a:r>
            <a:r>
              <a:rPr lang="en-US" dirty="0"/>
              <a:t>,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njihova</a:t>
            </a:r>
            <a:r>
              <a:rPr lang="bs-Latn-BA" dirty="0"/>
              <a:t> </a:t>
            </a:r>
            <a:r>
              <a:rPr lang="en-US" dirty="0" err="1"/>
              <a:t>nadogradnja</a:t>
            </a:r>
            <a:r>
              <a:rPr lang="en-US" dirty="0"/>
              <a:t> </a:t>
            </a:r>
            <a:r>
              <a:rPr lang="en-US" dirty="0" err="1"/>
              <a:t>neće</a:t>
            </a:r>
            <a:r>
              <a:rPr lang="en-US" dirty="0"/>
              <a:t> </a:t>
            </a:r>
            <a:r>
              <a:rPr lang="en-US" dirty="0" err="1"/>
              <a:t>zahtjevati</a:t>
            </a:r>
            <a:r>
              <a:rPr lang="en-US" dirty="0"/>
              <a:t> </a:t>
            </a:r>
            <a:r>
              <a:rPr lang="en-US" dirty="0" err="1"/>
              <a:t>neko</a:t>
            </a:r>
            <a:r>
              <a:rPr lang="en-US" dirty="0"/>
              <a:t> </a:t>
            </a:r>
            <a:r>
              <a:rPr lang="en-US" dirty="0" err="1"/>
              <a:t>veće</a:t>
            </a:r>
            <a:r>
              <a:rPr lang="en-US" dirty="0"/>
              <a:t> </a:t>
            </a:r>
            <a:r>
              <a:rPr lang="en-US" dirty="0" err="1"/>
              <a:t>modifikovanje</a:t>
            </a:r>
            <a:r>
              <a:rPr lang="en-US" dirty="0"/>
              <a:t> </a:t>
            </a:r>
            <a:r>
              <a:rPr lang="en-US" dirty="0" err="1"/>
              <a:t>jer</a:t>
            </a:r>
            <a:r>
              <a:rPr lang="en-US" dirty="0"/>
              <a:t> one </a:t>
            </a:r>
            <a:r>
              <a:rPr lang="en-US" dirty="0" err="1"/>
              <a:t>zavise</a:t>
            </a:r>
            <a:r>
              <a:rPr lang="en-US" dirty="0"/>
              <a:t> od </a:t>
            </a:r>
            <a:r>
              <a:rPr lang="en-US" dirty="0" err="1"/>
              <a:t>klase</a:t>
            </a:r>
            <a:r>
              <a:rPr lang="en-US" dirty="0"/>
              <a:t> </a:t>
            </a:r>
            <a:r>
              <a:rPr lang="en-US" dirty="0" err="1"/>
              <a:t>Placanje</a:t>
            </a:r>
            <a:r>
              <a:rPr lang="en-US" dirty="0"/>
              <a:t>. </a:t>
            </a:r>
            <a:endParaRPr lang="bs-Latn-BA" dirty="0"/>
          </a:p>
          <a:p>
            <a:r>
              <a:rPr lang="en-US" dirty="0" err="1"/>
              <a:t>Klasa</a:t>
            </a:r>
            <a:r>
              <a:rPr lang="bs-Latn-BA" dirty="0"/>
              <a:t> </a:t>
            </a:r>
            <a:r>
              <a:rPr lang="en-US" dirty="0" err="1"/>
              <a:t>Placanje</a:t>
            </a:r>
            <a:r>
              <a:rPr lang="en-US" dirty="0"/>
              <a:t> se </a:t>
            </a:r>
            <a:r>
              <a:rPr lang="en-US" dirty="0" err="1"/>
              <a:t>može</a:t>
            </a:r>
            <a:r>
              <a:rPr lang="en-US" dirty="0"/>
              <a:t> </a:t>
            </a:r>
            <a:r>
              <a:rPr lang="en-US" dirty="0" err="1"/>
              <a:t>nadograditi</a:t>
            </a:r>
            <a:r>
              <a:rPr lang="en-US" dirty="0"/>
              <a:t> </a:t>
            </a:r>
            <a:r>
              <a:rPr lang="en-US" dirty="0" err="1"/>
              <a:t>jer</a:t>
            </a:r>
            <a:r>
              <a:rPr lang="en-US" dirty="0"/>
              <a:t> </a:t>
            </a:r>
            <a:r>
              <a:rPr lang="en-US" dirty="0" err="1"/>
              <a:t>ona</a:t>
            </a:r>
            <a:r>
              <a:rPr lang="en-US" dirty="0"/>
              <a:t> </a:t>
            </a:r>
            <a:r>
              <a:rPr lang="en-US" dirty="0" err="1"/>
              <a:t>ima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</a:t>
            </a:r>
            <a:r>
              <a:rPr lang="en-US" dirty="0" err="1"/>
              <a:t>jedan</a:t>
            </a:r>
            <a:r>
              <a:rPr lang="en-US" dirty="0"/>
              <a:t> </a:t>
            </a:r>
            <a:r>
              <a:rPr lang="en-US" dirty="0" err="1"/>
              <a:t>atribut</a:t>
            </a:r>
            <a:r>
              <a:rPr lang="en-US" dirty="0"/>
              <a:t> a to je </a:t>
            </a:r>
            <a:r>
              <a:rPr lang="en-US" dirty="0" err="1"/>
              <a:t>iznos</a:t>
            </a:r>
            <a:r>
              <a:rPr lang="en-US" dirty="0"/>
              <a:t> koji se </a:t>
            </a:r>
            <a:r>
              <a:rPr lang="en-US" dirty="0" err="1"/>
              <a:t>treba</a:t>
            </a:r>
            <a:r>
              <a:rPr lang="bs-Latn-BA" dirty="0"/>
              <a:t> </a:t>
            </a:r>
            <a:r>
              <a:rPr lang="en-US" dirty="0" err="1"/>
              <a:t>naplatiti</a:t>
            </a:r>
            <a:r>
              <a:rPr lang="en-US" dirty="0"/>
              <a:t> – </a:t>
            </a:r>
            <a:r>
              <a:rPr lang="en-US" dirty="0" err="1"/>
              <a:t>saldo</a:t>
            </a:r>
            <a:r>
              <a:rPr lang="en-US" dirty="0"/>
              <a:t>. </a:t>
            </a:r>
            <a:endParaRPr lang="bs-Latn-BA" dirty="0"/>
          </a:p>
          <a:p>
            <a:r>
              <a:rPr lang="en-US" dirty="0" err="1"/>
              <a:t>Klasa</a:t>
            </a:r>
            <a:r>
              <a:rPr lang="en-US" dirty="0"/>
              <a:t> </a:t>
            </a:r>
            <a:r>
              <a:rPr lang="en-US" dirty="0" err="1"/>
              <a:t>Korisnik</a:t>
            </a:r>
            <a:r>
              <a:rPr lang="en-US" dirty="0"/>
              <a:t> </a:t>
            </a:r>
            <a:r>
              <a:rPr lang="en-US" dirty="0" err="1"/>
              <a:t>sadrži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</a:t>
            </a:r>
            <a:r>
              <a:rPr lang="en-US" dirty="0" err="1"/>
              <a:t>informacije</a:t>
            </a:r>
            <a:r>
              <a:rPr lang="en-US" dirty="0"/>
              <a:t> o </a:t>
            </a:r>
            <a:r>
              <a:rPr lang="en-US" dirty="0" err="1"/>
              <a:t>korisniku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ne </a:t>
            </a:r>
            <a:r>
              <a:rPr lang="en-US" dirty="0" err="1"/>
              <a:t>utiče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druge</a:t>
            </a:r>
            <a:r>
              <a:rPr lang="en-US" dirty="0"/>
              <a:t> </a:t>
            </a:r>
            <a:r>
              <a:rPr lang="en-US" dirty="0" err="1"/>
              <a:t>klase</a:t>
            </a:r>
            <a:r>
              <a:rPr lang="en-US" dirty="0"/>
              <a:t>.</a:t>
            </a:r>
          </a:p>
          <a:p>
            <a:r>
              <a:rPr lang="en-US" dirty="0" err="1"/>
              <a:t>Klase</a:t>
            </a:r>
            <a:r>
              <a:rPr lang="en-US" dirty="0"/>
              <a:t> Karta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Lokacija</a:t>
            </a:r>
            <a:r>
              <a:rPr lang="en-US" dirty="0"/>
              <a:t> </a:t>
            </a:r>
            <a:r>
              <a:rPr lang="en-US" dirty="0" err="1"/>
              <a:t>zavise</a:t>
            </a:r>
            <a:r>
              <a:rPr lang="en-US" dirty="0"/>
              <a:t> </a:t>
            </a:r>
            <a:r>
              <a:rPr lang="en-US" dirty="0" err="1"/>
              <a:t>jedna</a:t>
            </a:r>
            <a:r>
              <a:rPr lang="en-US" dirty="0"/>
              <a:t> od </a:t>
            </a:r>
            <a:r>
              <a:rPr lang="en-US" dirty="0" err="1"/>
              <a:t>druge</a:t>
            </a:r>
            <a:r>
              <a:rPr lang="en-US" dirty="0"/>
              <a:t> </a:t>
            </a:r>
            <a:r>
              <a:rPr lang="en-US" dirty="0" err="1"/>
              <a:t>budući</a:t>
            </a:r>
            <a:r>
              <a:rPr lang="en-US" dirty="0"/>
              <a:t> da je </a:t>
            </a:r>
            <a:r>
              <a:rPr lang="en-US" dirty="0" err="1"/>
              <a:t>lokacija</a:t>
            </a:r>
            <a:r>
              <a:rPr lang="en-US" dirty="0"/>
              <a:t> </a:t>
            </a:r>
            <a:r>
              <a:rPr lang="en-US" dirty="0" err="1"/>
              <a:t>eventa</a:t>
            </a:r>
            <a:r>
              <a:rPr lang="en-US" dirty="0"/>
              <a:t> </a:t>
            </a:r>
            <a:r>
              <a:rPr lang="en-US" dirty="0" err="1"/>
              <a:t>sadržana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bs-Latn-BA" dirty="0"/>
              <a:t> </a:t>
            </a:r>
            <a:r>
              <a:rPr lang="en-US" dirty="0" err="1"/>
              <a:t>ulaznici</a:t>
            </a:r>
            <a:r>
              <a:rPr lang="en-US" dirty="0"/>
              <a:t>. </a:t>
            </a:r>
            <a:endParaRPr lang="bs-Latn-BA" dirty="0"/>
          </a:p>
          <a:p>
            <a:r>
              <a:rPr lang="en-US" dirty="0"/>
              <a:t>One se </a:t>
            </a:r>
            <a:r>
              <a:rPr lang="en-US" dirty="0" err="1"/>
              <a:t>mogu</a:t>
            </a:r>
            <a:r>
              <a:rPr lang="en-US" dirty="0"/>
              <a:t> </a:t>
            </a:r>
            <a:r>
              <a:rPr lang="en-US" dirty="0" err="1"/>
              <a:t>modifikovati</a:t>
            </a:r>
            <a:r>
              <a:rPr lang="en-US" dirty="0"/>
              <a:t> a ne </a:t>
            </a:r>
            <a:r>
              <a:rPr lang="en-US" dirty="0" err="1"/>
              <a:t>nadograditi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22498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zervirano mjesto teksta 7">
            <a:extLst>
              <a:ext uri="{FF2B5EF4-FFF2-40B4-BE49-F238E27FC236}">
                <a16:creationId xmlns:a16="http://schemas.microsoft.com/office/drawing/2014/main" id="{C4F552ED-3914-F9C0-8756-7369D0BBA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6250" y="528507"/>
            <a:ext cx="3558904" cy="576262"/>
          </a:xfrm>
        </p:spPr>
        <p:txBody>
          <a:bodyPr/>
          <a:lstStyle/>
          <a:p>
            <a:r>
              <a:rPr lang="en-US" dirty="0"/>
              <a:t>LSP (</a:t>
            </a:r>
            <a:r>
              <a:rPr lang="en-US" dirty="0" err="1"/>
              <a:t>Liskov</a:t>
            </a:r>
            <a:r>
              <a:rPr lang="en-US" dirty="0"/>
              <a:t> Substitution Principle)</a:t>
            </a:r>
          </a:p>
        </p:txBody>
      </p:sp>
      <p:sp>
        <p:nvSpPr>
          <p:cNvPr id="9" name="Rezervirano mjesto sadržaja 8">
            <a:extLst>
              <a:ext uri="{FF2B5EF4-FFF2-40B4-BE49-F238E27FC236}">
                <a16:creationId xmlns:a16="http://schemas.microsoft.com/office/drawing/2014/main" id="{E16F72D2-53D5-5315-02A5-716ECF935E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6250" y="1316818"/>
            <a:ext cx="3558904" cy="4888673"/>
          </a:xfrm>
        </p:spPr>
        <p:txBody>
          <a:bodyPr>
            <a:normAutofit/>
          </a:bodyPr>
          <a:lstStyle/>
          <a:p>
            <a:r>
              <a:rPr lang="en-US" dirty="0" err="1"/>
              <a:t>Sigurno</a:t>
            </a:r>
            <a:r>
              <a:rPr lang="en-US" dirty="0"/>
              <a:t> je da </a:t>
            </a:r>
            <a:r>
              <a:rPr lang="en-US" dirty="0" err="1"/>
              <a:t>će</a:t>
            </a:r>
            <a:r>
              <a:rPr lang="en-US" dirty="0"/>
              <a:t> se u </a:t>
            </a:r>
            <a:r>
              <a:rPr lang="en-US" dirty="0" err="1"/>
              <a:t>budućnosti</a:t>
            </a:r>
            <a:r>
              <a:rPr lang="en-US" dirty="0"/>
              <a:t> </a:t>
            </a:r>
            <a:r>
              <a:rPr lang="en-US" dirty="0" err="1"/>
              <a:t>dodati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druge</a:t>
            </a:r>
            <a:r>
              <a:rPr lang="en-US" dirty="0"/>
              <a:t> </a:t>
            </a:r>
            <a:r>
              <a:rPr lang="en-US" dirty="0" err="1"/>
              <a:t>klase</a:t>
            </a:r>
            <a:r>
              <a:rPr lang="en-US" dirty="0"/>
              <a:t> </a:t>
            </a:r>
            <a:r>
              <a:rPr lang="en-US" dirty="0" err="1"/>
              <a:t>koje</a:t>
            </a:r>
            <a:r>
              <a:rPr lang="en-US" dirty="0"/>
              <a:t> </a:t>
            </a:r>
            <a:r>
              <a:rPr lang="en-US" dirty="0" err="1"/>
              <a:t>utiču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nivoe</a:t>
            </a:r>
            <a:r>
              <a:rPr lang="en-US" dirty="0"/>
              <a:t> </a:t>
            </a:r>
            <a:r>
              <a:rPr lang="en-US" dirty="0" err="1"/>
              <a:t>pristupa</a:t>
            </a:r>
            <a:r>
              <a:rPr lang="en-US" dirty="0"/>
              <a:t> </a:t>
            </a:r>
            <a:r>
              <a:rPr lang="en-US" dirty="0" err="1"/>
              <a:t>aplikaciji</a:t>
            </a:r>
            <a:r>
              <a:rPr lang="bs-Latn-BA" dirty="0"/>
              <a:t>.</a:t>
            </a:r>
          </a:p>
          <a:p>
            <a:r>
              <a:rPr lang="bs-Latn-BA" dirty="0"/>
              <a:t>T</a:t>
            </a:r>
            <a:r>
              <a:rPr lang="en-US" dirty="0" err="1"/>
              <a:t>ako</a:t>
            </a:r>
            <a:r>
              <a:rPr lang="en-US" dirty="0"/>
              <a:t> da </a:t>
            </a:r>
            <a:r>
              <a:rPr lang="en-US" dirty="0" err="1"/>
              <a:t>će</a:t>
            </a:r>
            <a:r>
              <a:rPr lang="en-US" dirty="0"/>
              <a:t> </a:t>
            </a:r>
            <a:r>
              <a:rPr lang="en-US" dirty="0" err="1"/>
              <a:t>klasa</a:t>
            </a:r>
            <a:r>
              <a:rPr lang="en-US" dirty="0"/>
              <a:t> </a:t>
            </a:r>
            <a:r>
              <a:rPr lang="en-US" dirty="0" err="1"/>
              <a:t>Korisnik</a:t>
            </a:r>
            <a:r>
              <a:rPr lang="en-US" dirty="0"/>
              <a:t> </a:t>
            </a:r>
            <a:r>
              <a:rPr lang="en-US" dirty="0" err="1"/>
              <a:t>postati</a:t>
            </a:r>
            <a:r>
              <a:rPr lang="en-US" dirty="0"/>
              <a:t> </a:t>
            </a:r>
            <a:r>
              <a:rPr lang="en-US" dirty="0" err="1"/>
              <a:t>apstraktna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neće</a:t>
            </a:r>
            <a:r>
              <a:rPr lang="en-US" dirty="0"/>
              <a:t> se </a:t>
            </a:r>
            <a:r>
              <a:rPr lang="en-US" dirty="0" err="1"/>
              <a:t>moći</a:t>
            </a:r>
            <a:r>
              <a:rPr lang="en-US" dirty="0"/>
              <a:t> </a:t>
            </a:r>
            <a:r>
              <a:rPr lang="en-US" dirty="0" err="1"/>
              <a:t>instancirati</a:t>
            </a:r>
            <a:r>
              <a:rPr lang="en-US" dirty="0"/>
              <a:t> </a:t>
            </a:r>
            <a:r>
              <a:rPr lang="en-US" dirty="0" err="1"/>
              <a:t>primjerak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klase</a:t>
            </a:r>
            <a:r>
              <a:rPr lang="en-US" dirty="0"/>
              <a:t> </a:t>
            </a:r>
            <a:r>
              <a:rPr lang="en-US" dirty="0" err="1"/>
              <a:t>već</a:t>
            </a:r>
            <a:r>
              <a:rPr lang="bs-Latn-BA" dirty="0"/>
              <a:t> </a:t>
            </a:r>
            <a:r>
              <a:rPr lang="en-US" dirty="0" err="1"/>
              <a:t>će</a:t>
            </a:r>
            <a:r>
              <a:rPr lang="en-US" dirty="0"/>
              <a:t> </a:t>
            </a:r>
            <a:r>
              <a:rPr lang="en-US" dirty="0" err="1"/>
              <a:t>ona</a:t>
            </a:r>
            <a:r>
              <a:rPr lang="en-US" dirty="0"/>
              <a:t>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naslijeđena</a:t>
            </a:r>
            <a:r>
              <a:rPr lang="en-US" dirty="0"/>
              <a:t> </a:t>
            </a:r>
            <a:r>
              <a:rPr lang="en-US" dirty="0" err="1"/>
              <a:t>kroz</a:t>
            </a:r>
            <a:r>
              <a:rPr lang="en-US" dirty="0"/>
              <a:t> </a:t>
            </a:r>
            <a:r>
              <a:rPr lang="en-US" dirty="0" err="1"/>
              <a:t>klase</a:t>
            </a:r>
            <a:r>
              <a:rPr lang="en-US" dirty="0"/>
              <a:t> Administrator, </a:t>
            </a:r>
            <a:r>
              <a:rPr lang="en-US" dirty="0" err="1"/>
              <a:t>ContentCreator</a:t>
            </a:r>
            <a:r>
              <a:rPr lang="en-US" dirty="0"/>
              <a:t>, Moderator </a:t>
            </a:r>
            <a:r>
              <a:rPr lang="en-US" dirty="0" err="1"/>
              <a:t>i</a:t>
            </a:r>
            <a:r>
              <a:rPr lang="en-US" dirty="0"/>
              <a:t> sl.</a:t>
            </a:r>
          </a:p>
        </p:txBody>
      </p:sp>
      <p:sp>
        <p:nvSpPr>
          <p:cNvPr id="10" name="Rezervirano mjesto teksta 9">
            <a:extLst>
              <a:ext uri="{FF2B5EF4-FFF2-40B4-BE49-F238E27FC236}">
                <a16:creationId xmlns:a16="http://schemas.microsoft.com/office/drawing/2014/main" id="{02D295A7-0136-64F3-8202-B6EEFA49AE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960483" y="430852"/>
            <a:ext cx="3558904" cy="576262"/>
          </a:xfrm>
        </p:spPr>
        <p:txBody>
          <a:bodyPr/>
          <a:lstStyle/>
          <a:p>
            <a:r>
              <a:rPr lang="en-US" dirty="0"/>
              <a:t>ISP (Interface </a:t>
            </a:r>
            <a:r>
              <a:rPr lang="en-US" dirty="0" err="1"/>
              <a:t>Segragation</a:t>
            </a:r>
            <a:r>
              <a:rPr lang="en-US" dirty="0"/>
              <a:t> Principle)</a:t>
            </a:r>
          </a:p>
        </p:txBody>
      </p:sp>
      <p:sp>
        <p:nvSpPr>
          <p:cNvPr id="11" name="Rezervirano mjesto sadržaja 10">
            <a:extLst>
              <a:ext uri="{FF2B5EF4-FFF2-40B4-BE49-F238E27FC236}">
                <a16:creationId xmlns:a16="http://schemas.microsoft.com/office/drawing/2014/main" id="{B7248C24-DA93-4B85-6292-E9C80FE5A6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960484" y="1316817"/>
            <a:ext cx="3558904" cy="3304117"/>
          </a:xfrm>
        </p:spPr>
        <p:txBody>
          <a:bodyPr>
            <a:normAutofit/>
          </a:bodyPr>
          <a:lstStyle/>
          <a:p>
            <a:r>
              <a:rPr lang="bs-Latn-BA" dirty="0"/>
              <a:t>U klasama </a:t>
            </a:r>
            <a:r>
              <a:rPr lang="en-US" dirty="0" err="1"/>
              <a:t>Placanje</a:t>
            </a:r>
            <a:r>
              <a:rPr lang="en-US" dirty="0"/>
              <a:t>, Gotovina, </a:t>
            </a:r>
            <a:r>
              <a:rPr lang="en-US" dirty="0" err="1"/>
              <a:t>Vaucer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Kartica</a:t>
            </a:r>
            <a:r>
              <a:rPr lang="en-US" dirty="0"/>
              <a:t> </a:t>
            </a:r>
            <a:r>
              <a:rPr lang="bs-Latn-BA" dirty="0"/>
              <a:t>se nalazi </a:t>
            </a:r>
            <a:r>
              <a:rPr lang="en-US" dirty="0" err="1"/>
              <a:t>metoda</a:t>
            </a:r>
            <a:r>
              <a:rPr lang="en-US" dirty="0"/>
              <a:t> </a:t>
            </a:r>
            <a:r>
              <a:rPr lang="en-US" dirty="0" err="1"/>
              <a:t>validiraj</a:t>
            </a:r>
            <a:r>
              <a:rPr lang="bs-Latn-BA" dirty="0"/>
              <a:t>,</a:t>
            </a:r>
            <a:r>
              <a:rPr lang="en-US" dirty="0"/>
              <a:t> </a:t>
            </a:r>
            <a:r>
              <a:rPr lang="bs-Latn-BA" dirty="0"/>
              <a:t>koja će se </a:t>
            </a:r>
            <a:r>
              <a:rPr lang="en-US" dirty="0" err="1"/>
              <a:t>preinačiti</a:t>
            </a:r>
            <a:r>
              <a:rPr lang="en-US" dirty="0"/>
              <a:t> u</a:t>
            </a:r>
            <a:r>
              <a:rPr lang="bs-Latn-BA" dirty="0"/>
              <a:t> </a:t>
            </a:r>
            <a:r>
              <a:rPr lang="en-US" dirty="0" err="1"/>
              <a:t>interfejs</a:t>
            </a:r>
            <a:r>
              <a:rPr lang="en-US" dirty="0"/>
              <a:t> koji </a:t>
            </a:r>
            <a:r>
              <a:rPr lang="en-US" dirty="0" err="1"/>
              <a:t>će</a:t>
            </a:r>
            <a:r>
              <a:rPr lang="en-US" dirty="0"/>
              <a:t> </a:t>
            </a:r>
            <a:r>
              <a:rPr lang="en-US" dirty="0" err="1"/>
              <a:t>implementirati</a:t>
            </a:r>
            <a:r>
              <a:rPr lang="en-US" dirty="0"/>
              <a:t> gore </a:t>
            </a:r>
            <a:r>
              <a:rPr lang="en-US" dirty="0" err="1"/>
              <a:t>navedene</a:t>
            </a:r>
            <a:r>
              <a:rPr lang="en-US" dirty="0"/>
              <a:t> </a:t>
            </a:r>
            <a:r>
              <a:rPr lang="en-US" dirty="0" err="1"/>
              <a:t>klase</a:t>
            </a:r>
            <a:r>
              <a:rPr lang="en-US" dirty="0"/>
              <a:t>.</a:t>
            </a:r>
          </a:p>
        </p:txBody>
      </p:sp>
      <p:sp>
        <p:nvSpPr>
          <p:cNvPr id="12" name="Rezervirano mjesto teksta 9">
            <a:extLst>
              <a:ext uri="{FF2B5EF4-FFF2-40B4-BE49-F238E27FC236}">
                <a16:creationId xmlns:a16="http://schemas.microsoft.com/office/drawing/2014/main" id="{784FF0B5-21BA-B92F-A353-E296764B7818}"/>
              </a:ext>
            </a:extLst>
          </p:cNvPr>
          <p:cNvSpPr txBox="1">
            <a:spLocks/>
          </p:cNvSpPr>
          <p:nvPr/>
        </p:nvSpPr>
        <p:spPr>
          <a:xfrm>
            <a:off x="7644716" y="430852"/>
            <a:ext cx="3558904" cy="5762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ISP (Interface Segragation Principle)</a:t>
            </a:r>
            <a:endParaRPr lang="en-US" dirty="0"/>
          </a:p>
        </p:txBody>
      </p:sp>
      <p:sp>
        <p:nvSpPr>
          <p:cNvPr id="13" name="Rezervirano mjesto sadržaja 10">
            <a:extLst>
              <a:ext uri="{FF2B5EF4-FFF2-40B4-BE49-F238E27FC236}">
                <a16:creationId xmlns:a16="http://schemas.microsoft.com/office/drawing/2014/main" id="{6D4190E3-4BC6-4336-AB8F-5CA4C32F2CE2}"/>
              </a:ext>
            </a:extLst>
          </p:cNvPr>
          <p:cNvSpPr txBox="1">
            <a:spLocks/>
          </p:cNvSpPr>
          <p:nvPr/>
        </p:nvSpPr>
        <p:spPr>
          <a:xfrm>
            <a:off x="7644716" y="1316817"/>
            <a:ext cx="3558904" cy="3304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bs-Latn-BA" dirty="0"/>
              <a:t>Klasa Korisnik će u dogledno vrijeme postati apstraktna pa ćemo imati apstrakciju na nivou modela klase dijagrama.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2247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ka 8">
            <a:extLst>
              <a:ext uri="{FF2B5EF4-FFF2-40B4-BE49-F238E27FC236}">
                <a16:creationId xmlns:a16="http://schemas.microsoft.com/office/drawing/2014/main" id="{D5658098-DF0D-B3C6-1ABC-8A6C5B6F9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499" y="633930"/>
            <a:ext cx="8076049" cy="614712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C26DE0CC-A52A-F07D-58F6-19DD1B8BA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63" y="76940"/>
            <a:ext cx="8596668" cy="1320800"/>
          </a:xfrm>
        </p:spPr>
        <p:txBody>
          <a:bodyPr/>
          <a:lstStyle/>
          <a:p>
            <a:r>
              <a:rPr lang="bs-Latn-BA" dirty="0"/>
              <a:t>MVC DIJAGRAM KLASA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903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slov 3">
            <a:extLst>
              <a:ext uri="{FF2B5EF4-FFF2-40B4-BE49-F238E27FC236}">
                <a16:creationId xmlns:a16="http://schemas.microsoft.com/office/drawing/2014/main" id="{C77859FD-985B-5C7E-7A71-E92D499B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STRUKTURALNI PATTERNI</a:t>
            </a:r>
            <a:endParaRPr lang="en-US" dirty="0"/>
          </a:p>
        </p:txBody>
      </p:sp>
      <p:sp>
        <p:nvSpPr>
          <p:cNvPr id="5" name="Rezervirano mjesto teksta 4">
            <a:extLst>
              <a:ext uri="{FF2B5EF4-FFF2-40B4-BE49-F238E27FC236}">
                <a16:creationId xmlns:a16="http://schemas.microsoft.com/office/drawing/2014/main" id="{DAC7A466-A860-6623-A4B3-E7330FEF4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5" y="1318098"/>
            <a:ext cx="4185623" cy="576262"/>
          </a:xfrm>
        </p:spPr>
        <p:txBody>
          <a:bodyPr/>
          <a:lstStyle/>
          <a:p>
            <a:r>
              <a:rPr lang="bs-Latn-BA" dirty="0"/>
              <a:t>BRIDGE PATTERN</a:t>
            </a:r>
            <a:endParaRPr lang="en-US" dirty="0"/>
          </a:p>
        </p:txBody>
      </p:sp>
      <p:sp>
        <p:nvSpPr>
          <p:cNvPr id="9" name="Rezervirano mjesto sadržaja 8">
            <a:extLst>
              <a:ext uri="{FF2B5EF4-FFF2-40B4-BE49-F238E27FC236}">
                <a16:creationId xmlns:a16="http://schemas.microsoft.com/office/drawing/2014/main" id="{DF4FE634-78A0-C1A3-97CF-168FE2A08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5745" y="1894361"/>
            <a:ext cx="4185623" cy="4657360"/>
          </a:xfrm>
        </p:spPr>
        <p:txBody>
          <a:bodyPr>
            <a:normAutofit/>
          </a:bodyPr>
          <a:lstStyle/>
          <a:p>
            <a:r>
              <a:rPr lang="en-US" dirty="0"/>
              <a:t>Bridge pattern bi</a:t>
            </a:r>
            <a:r>
              <a:rPr lang="bs-Latn-BA" dirty="0"/>
              <a:t> </a:t>
            </a:r>
            <a:r>
              <a:rPr lang="en-US" dirty="0" err="1"/>
              <a:t>iskoristili</a:t>
            </a:r>
            <a:r>
              <a:rPr lang="en-US" dirty="0"/>
              <a:t> </a:t>
            </a:r>
            <a:r>
              <a:rPr lang="en-US" dirty="0" err="1"/>
              <a:t>prilikom</a:t>
            </a:r>
            <a:r>
              <a:rPr lang="en-US" dirty="0"/>
              <a:t> </a:t>
            </a:r>
            <a:r>
              <a:rPr lang="en-US" dirty="0" err="1"/>
              <a:t>odabira</a:t>
            </a:r>
            <a:r>
              <a:rPr lang="en-US" dirty="0"/>
              <a:t> </a:t>
            </a:r>
            <a:r>
              <a:rPr lang="en-US" dirty="0" err="1"/>
              <a:t>načina</a:t>
            </a:r>
            <a:r>
              <a:rPr lang="en-US" dirty="0"/>
              <a:t> </a:t>
            </a:r>
            <a:r>
              <a:rPr lang="en-US" dirty="0" err="1"/>
              <a:t>plaćanja</a:t>
            </a:r>
            <a:r>
              <a:rPr lang="en-US" dirty="0"/>
              <a:t>. </a:t>
            </a:r>
            <a:endParaRPr lang="bs-Latn-BA" dirty="0"/>
          </a:p>
          <a:p>
            <a:r>
              <a:rPr lang="en-US" dirty="0" err="1"/>
              <a:t>Npr</a:t>
            </a:r>
            <a:r>
              <a:rPr lang="en-US" dirty="0"/>
              <a:t>, </a:t>
            </a:r>
            <a:r>
              <a:rPr lang="en-US" dirty="0" err="1"/>
              <a:t>svaki</a:t>
            </a:r>
            <a:r>
              <a:rPr lang="en-US" dirty="0"/>
              <a:t> od </a:t>
            </a:r>
            <a:r>
              <a:rPr lang="en-US" dirty="0" err="1"/>
              <a:t>različitih</a:t>
            </a:r>
            <a:r>
              <a:rPr lang="en-US" dirty="0"/>
              <a:t> </a:t>
            </a:r>
            <a:r>
              <a:rPr lang="en-US" dirty="0" err="1"/>
              <a:t>načina</a:t>
            </a:r>
            <a:r>
              <a:rPr lang="en-US" dirty="0"/>
              <a:t> </a:t>
            </a:r>
            <a:r>
              <a:rPr lang="en-US" dirty="0" err="1"/>
              <a:t>plaćanja</a:t>
            </a:r>
            <a:r>
              <a:rPr lang="en-US" dirty="0"/>
              <a:t> (</a:t>
            </a:r>
            <a:r>
              <a:rPr lang="en-US" dirty="0" err="1"/>
              <a:t>gotovina</a:t>
            </a:r>
            <a:r>
              <a:rPr lang="en-US" dirty="0"/>
              <a:t>,</a:t>
            </a:r>
            <a:r>
              <a:rPr lang="bs-Latn-BA" dirty="0"/>
              <a:t> </a:t>
            </a:r>
            <a:r>
              <a:rPr lang="en-US" dirty="0" err="1"/>
              <a:t>vaučer</a:t>
            </a:r>
            <a:r>
              <a:rPr lang="en-US" dirty="0"/>
              <a:t>, </a:t>
            </a:r>
            <a:r>
              <a:rPr lang="en-US" dirty="0" err="1"/>
              <a:t>kartica</a:t>
            </a:r>
            <a:r>
              <a:rPr lang="en-US" dirty="0"/>
              <a:t>) </a:t>
            </a:r>
            <a:r>
              <a:rPr lang="en-US" dirty="0" err="1"/>
              <a:t>zahtjeva</a:t>
            </a:r>
            <a:r>
              <a:rPr lang="en-US" dirty="0"/>
              <a:t> </a:t>
            </a:r>
            <a:r>
              <a:rPr lang="en-US" dirty="0" err="1"/>
              <a:t>različite</a:t>
            </a:r>
            <a:r>
              <a:rPr lang="en-US" dirty="0"/>
              <a:t> </a:t>
            </a:r>
            <a:r>
              <a:rPr lang="en-US" dirty="0" err="1"/>
              <a:t>algoritme</a:t>
            </a:r>
            <a:r>
              <a:rPr lang="en-US" dirty="0"/>
              <a:t> </a:t>
            </a:r>
            <a:r>
              <a:rPr lang="en-US" dirty="0" err="1"/>
              <a:t>obrade</a:t>
            </a:r>
            <a:r>
              <a:rPr lang="en-US" dirty="0"/>
              <a:t> </a:t>
            </a:r>
            <a:r>
              <a:rPr lang="en-US" dirty="0" err="1"/>
              <a:t>tih</a:t>
            </a:r>
            <a:r>
              <a:rPr lang="en-US" dirty="0"/>
              <a:t> </a:t>
            </a:r>
            <a:r>
              <a:rPr lang="en-US" dirty="0" err="1"/>
              <a:t>podataka</a:t>
            </a:r>
            <a:r>
              <a:rPr lang="en-US" dirty="0"/>
              <a:t>. </a:t>
            </a:r>
            <a:endParaRPr lang="bs-Latn-BA" dirty="0"/>
          </a:p>
          <a:p>
            <a:r>
              <a:rPr lang="en-US" dirty="0"/>
              <a:t>Za </a:t>
            </a:r>
            <a:r>
              <a:rPr lang="en-US" dirty="0" err="1"/>
              <a:t>ovaj</a:t>
            </a:r>
            <a:r>
              <a:rPr lang="en-US" dirty="0"/>
              <a:t> </a:t>
            </a:r>
            <a:r>
              <a:rPr lang="en-US" dirty="0" err="1"/>
              <a:t>princip</a:t>
            </a:r>
            <a:r>
              <a:rPr lang="en-US" dirty="0"/>
              <a:t> </a:t>
            </a:r>
            <a:r>
              <a:rPr lang="en-US" dirty="0" err="1"/>
              <a:t>bismo</a:t>
            </a:r>
            <a:r>
              <a:rPr lang="bs-Latn-BA" dirty="0"/>
              <a:t> </a:t>
            </a:r>
            <a:r>
              <a:rPr lang="en-US" dirty="0" err="1"/>
              <a:t>implementirali</a:t>
            </a:r>
            <a:r>
              <a:rPr lang="en-US" dirty="0"/>
              <a:t> </a:t>
            </a:r>
            <a:r>
              <a:rPr lang="bs-Latn-BA" dirty="0"/>
              <a:t>interfejs</a:t>
            </a:r>
            <a:r>
              <a:rPr lang="en-US" dirty="0"/>
              <a:t> </a:t>
            </a:r>
            <a:r>
              <a:rPr lang="en-US" dirty="0" err="1"/>
              <a:t>koj</a:t>
            </a:r>
            <a:r>
              <a:rPr lang="bs-Latn-BA" dirty="0"/>
              <a:t>i</a:t>
            </a:r>
            <a:r>
              <a:rPr lang="en-US" dirty="0"/>
              <a:t> </a:t>
            </a:r>
            <a:r>
              <a:rPr lang="bs-Latn-BA" dirty="0"/>
              <a:t>koristi</a:t>
            </a:r>
            <a:r>
              <a:rPr lang="en-US" dirty="0"/>
              <a:t> </a:t>
            </a:r>
            <a:r>
              <a:rPr lang="en-US" dirty="0" err="1"/>
              <a:t>apstraktnu</a:t>
            </a:r>
            <a:r>
              <a:rPr lang="en-US" dirty="0"/>
              <a:t> </a:t>
            </a:r>
            <a:r>
              <a:rPr lang="en-US" dirty="0" err="1"/>
              <a:t>baznu</a:t>
            </a:r>
            <a:r>
              <a:rPr lang="bs-Latn-BA" dirty="0"/>
              <a:t> </a:t>
            </a:r>
            <a:r>
              <a:rPr lang="en-US" dirty="0" err="1"/>
              <a:t>klasu</a:t>
            </a:r>
            <a:r>
              <a:rPr lang="en-US" dirty="0"/>
              <a:t> </a:t>
            </a:r>
            <a:r>
              <a:rPr lang="bs-Latn-BA" dirty="0" err="1"/>
              <a:t>Nacin</a:t>
            </a:r>
            <a:r>
              <a:rPr lang="en-US" dirty="0" err="1"/>
              <a:t>Placanj</a:t>
            </a:r>
            <a:r>
              <a:rPr lang="bs-Latn-BA" dirty="0"/>
              <a:t>a</a:t>
            </a:r>
            <a:r>
              <a:rPr lang="en-US" dirty="0"/>
              <a:t>.</a:t>
            </a:r>
          </a:p>
        </p:txBody>
      </p:sp>
      <p:pic>
        <p:nvPicPr>
          <p:cNvPr id="17" name="Rezervirano mjesto sadržaja 16">
            <a:extLst>
              <a:ext uri="{FF2B5EF4-FFF2-40B4-BE49-F238E27FC236}">
                <a16:creationId xmlns:a16="http://schemas.microsoft.com/office/drawing/2014/main" id="{E1355204-1B15-56D8-37E6-61FD1268FF4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061" y="1894360"/>
            <a:ext cx="6937439" cy="3086094"/>
          </a:xfrm>
        </p:spPr>
      </p:pic>
    </p:spTree>
    <p:extLst>
      <p:ext uri="{BB962C8B-B14F-4D97-AF65-F5344CB8AC3E}">
        <p14:creationId xmlns:p14="http://schemas.microsoft.com/office/powerpoint/2010/main" val="1271458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slov 3">
            <a:extLst>
              <a:ext uri="{FF2B5EF4-FFF2-40B4-BE49-F238E27FC236}">
                <a16:creationId xmlns:a16="http://schemas.microsoft.com/office/drawing/2014/main" id="{1A8B3361-D95C-409E-9E47-C3F516932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7" y="365125"/>
            <a:ext cx="10789961" cy="1325563"/>
          </a:xfrm>
        </p:spPr>
        <p:txBody>
          <a:bodyPr/>
          <a:lstStyle/>
          <a:p>
            <a:r>
              <a:rPr lang="bs-Latn-BA" b="1" dirty="0"/>
              <a:t>ŠTA NAS JE POTAKLO DA NAPRAVIMO OVU </a:t>
            </a:r>
            <a:br>
              <a:rPr lang="bs-Latn-BA" b="1" dirty="0"/>
            </a:br>
            <a:r>
              <a:rPr lang="bs-Latn-BA" b="1" dirty="0"/>
              <a:t>APLIKACIJU?</a:t>
            </a:r>
            <a:endParaRPr lang="en-US" b="1" dirty="0"/>
          </a:p>
        </p:txBody>
      </p:sp>
      <p:sp>
        <p:nvSpPr>
          <p:cNvPr id="5" name="Rezervirano mjesto teksta 4">
            <a:extLst>
              <a:ext uri="{FF2B5EF4-FFF2-40B4-BE49-F238E27FC236}">
                <a16:creationId xmlns:a16="http://schemas.microsoft.com/office/drawing/2014/main" id="{5C556F2C-4410-E342-FD6E-E34799C082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s-Latn-BA" b="1" dirty="0"/>
              <a:t>Problemi na koje smo naišli</a:t>
            </a:r>
            <a:endParaRPr lang="en-US" b="1" dirty="0"/>
          </a:p>
        </p:txBody>
      </p:sp>
      <p:sp>
        <p:nvSpPr>
          <p:cNvPr id="6" name="Rezervirano mjesto sadržaja 5">
            <a:extLst>
              <a:ext uri="{FF2B5EF4-FFF2-40B4-BE49-F238E27FC236}">
                <a16:creationId xmlns:a16="http://schemas.microsoft.com/office/drawing/2014/main" id="{57180F33-1E19-1805-60F5-AF0E14508A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bs-Latn-BA" dirty="0"/>
              <a:t>Dosadno stajanje u redovima</a:t>
            </a:r>
          </a:p>
          <a:p>
            <a:r>
              <a:rPr lang="bs-Latn-BA" dirty="0"/>
              <a:t>Rezervacija mjesta na tribini</a:t>
            </a:r>
          </a:p>
          <a:p>
            <a:r>
              <a:rPr lang="bs-Latn-BA" dirty="0" err="1"/>
              <a:t>Nemogućnost</a:t>
            </a:r>
            <a:r>
              <a:rPr lang="bs-Latn-BA" dirty="0"/>
              <a:t> kartičnog plaćanja</a:t>
            </a:r>
            <a:endParaRPr lang="en-US" dirty="0"/>
          </a:p>
        </p:txBody>
      </p:sp>
      <p:sp>
        <p:nvSpPr>
          <p:cNvPr id="7" name="Rezervirano mjesto teksta 6">
            <a:extLst>
              <a:ext uri="{FF2B5EF4-FFF2-40B4-BE49-F238E27FC236}">
                <a16:creationId xmlns:a16="http://schemas.microsoft.com/office/drawing/2014/main" id="{E45EE5F8-603A-4DA1-2DAE-2F5CD8CCBE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000" y="1402557"/>
            <a:ext cx="4185618" cy="576262"/>
          </a:xfrm>
        </p:spPr>
        <p:txBody>
          <a:bodyPr/>
          <a:lstStyle/>
          <a:p>
            <a:r>
              <a:rPr lang="bs-Latn-BA" b="1" dirty="0"/>
              <a:t>Rješenja koja nudimo</a:t>
            </a:r>
            <a:endParaRPr lang="en-US" b="1" dirty="0"/>
          </a:p>
        </p:txBody>
      </p:sp>
      <p:sp>
        <p:nvSpPr>
          <p:cNvPr id="8" name="Rezervirano mjesto sadržaja 7">
            <a:extLst>
              <a:ext uri="{FF2B5EF4-FFF2-40B4-BE49-F238E27FC236}">
                <a16:creationId xmlns:a16="http://schemas.microsoft.com/office/drawing/2014/main" id="{105070A9-15F4-8A87-78A5-DE0AC2BB7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6001" y="2160983"/>
            <a:ext cx="4185617" cy="3304117"/>
          </a:xfrm>
        </p:spPr>
        <p:txBody>
          <a:bodyPr/>
          <a:lstStyle/>
          <a:p>
            <a:r>
              <a:rPr lang="bs-Latn-BA" dirty="0"/>
              <a:t>Ušteda na štampanju</a:t>
            </a:r>
          </a:p>
          <a:p>
            <a:r>
              <a:rPr lang="bs-Latn-BA" dirty="0" err="1"/>
              <a:t>Beskontaktno</a:t>
            </a:r>
            <a:r>
              <a:rPr lang="bs-Latn-BA" dirty="0"/>
              <a:t> kartično plaćanje</a:t>
            </a:r>
          </a:p>
          <a:p>
            <a:r>
              <a:rPr lang="bs-Latn-BA" dirty="0"/>
              <a:t>Plaćanje u bonovima</a:t>
            </a:r>
          </a:p>
          <a:p>
            <a:r>
              <a:rPr lang="bs-Latn-BA" dirty="0"/>
              <a:t>Mjesto na tribini koje će kupac izabrati</a:t>
            </a:r>
            <a:endParaRPr lang="en-US" dirty="0"/>
          </a:p>
        </p:txBody>
      </p:sp>
      <p:pic>
        <p:nvPicPr>
          <p:cNvPr id="10" name="Slika 9">
            <a:extLst>
              <a:ext uri="{FF2B5EF4-FFF2-40B4-BE49-F238E27FC236}">
                <a16:creationId xmlns:a16="http://schemas.microsoft.com/office/drawing/2014/main" id="{1B38F8BC-725B-5CEF-3435-AE451BAD7C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178" y="3985731"/>
            <a:ext cx="4185623" cy="276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9103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slov 3">
            <a:extLst>
              <a:ext uri="{FF2B5EF4-FFF2-40B4-BE49-F238E27FC236}">
                <a16:creationId xmlns:a16="http://schemas.microsoft.com/office/drawing/2014/main" id="{C77859FD-985B-5C7E-7A71-E92D499B8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STRUKTURALNI PATTERNI</a:t>
            </a:r>
            <a:endParaRPr lang="en-US" dirty="0"/>
          </a:p>
        </p:txBody>
      </p:sp>
      <p:sp>
        <p:nvSpPr>
          <p:cNvPr id="5" name="Rezervirano mjesto teksta 4">
            <a:extLst>
              <a:ext uri="{FF2B5EF4-FFF2-40B4-BE49-F238E27FC236}">
                <a16:creationId xmlns:a16="http://schemas.microsoft.com/office/drawing/2014/main" id="{DAC7A466-A860-6623-A4B3-E7330FEF4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745" y="1318098"/>
            <a:ext cx="4185623" cy="576262"/>
          </a:xfrm>
        </p:spPr>
        <p:txBody>
          <a:bodyPr/>
          <a:lstStyle/>
          <a:p>
            <a:r>
              <a:rPr lang="bs-Latn-BA" dirty="0"/>
              <a:t>COMPOSITE PATTERN</a:t>
            </a:r>
            <a:endParaRPr lang="en-US" dirty="0"/>
          </a:p>
        </p:txBody>
      </p:sp>
      <p:sp>
        <p:nvSpPr>
          <p:cNvPr id="9" name="Rezervirano mjesto sadržaja 8">
            <a:extLst>
              <a:ext uri="{FF2B5EF4-FFF2-40B4-BE49-F238E27FC236}">
                <a16:creationId xmlns:a16="http://schemas.microsoft.com/office/drawing/2014/main" id="{DF4FE634-78A0-C1A3-97CF-168FE2A082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5745" y="1894361"/>
            <a:ext cx="4185623" cy="465736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Zadovoljili</a:t>
            </a:r>
            <a:r>
              <a:rPr lang="en-US" dirty="0"/>
              <a:t> </a:t>
            </a:r>
            <a:r>
              <a:rPr lang="en-US" dirty="0" err="1"/>
              <a:t>smo</a:t>
            </a:r>
            <a:r>
              <a:rPr lang="en-US" dirty="0"/>
              <a:t> </a:t>
            </a:r>
            <a:r>
              <a:rPr lang="en-US" dirty="0" err="1"/>
              <a:t>principe</a:t>
            </a:r>
            <a:r>
              <a:rPr lang="en-US" dirty="0"/>
              <a:t> </a:t>
            </a:r>
            <a:r>
              <a:rPr lang="en-US" dirty="0" err="1"/>
              <a:t>ovog</a:t>
            </a:r>
            <a:r>
              <a:rPr lang="en-US" dirty="0"/>
              <a:t> </a:t>
            </a:r>
            <a:r>
              <a:rPr lang="en-US" dirty="0" err="1"/>
              <a:t>patterna</a:t>
            </a:r>
            <a:r>
              <a:rPr lang="en-US" dirty="0"/>
              <a:t> </a:t>
            </a:r>
            <a:r>
              <a:rPr lang="en-US" dirty="0" err="1"/>
              <a:t>jer</a:t>
            </a:r>
            <a:r>
              <a:rPr lang="en-US" dirty="0"/>
              <a:t> </a:t>
            </a:r>
            <a:r>
              <a:rPr lang="en-US" dirty="0" err="1"/>
              <a:t>naš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bs-Latn-BA" dirty="0"/>
              <a:t> </a:t>
            </a:r>
            <a:r>
              <a:rPr lang="en-US" dirty="0" err="1"/>
              <a:t>zasnovan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ulaznicama</a:t>
            </a:r>
            <a:r>
              <a:rPr lang="en-US" dirty="0"/>
              <a:t>, </a:t>
            </a:r>
            <a:r>
              <a:rPr lang="en-US" dirty="0" err="1"/>
              <a:t>koje</a:t>
            </a:r>
            <a:r>
              <a:rPr lang="en-US" dirty="0"/>
              <a:t> se </a:t>
            </a:r>
            <a:r>
              <a:rPr lang="en-US" dirty="0" err="1"/>
              <a:t>sastoje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više</a:t>
            </a:r>
            <a:r>
              <a:rPr lang="en-US" dirty="0"/>
              <a:t> </a:t>
            </a:r>
            <a:r>
              <a:rPr lang="en-US" dirty="0" err="1"/>
              <a:t>različitih</a:t>
            </a:r>
            <a:r>
              <a:rPr lang="en-US" dirty="0"/>
              <a:t> </a:t>
            </a:r>
            <a:r>
              <a:rPr lang="en-US" dirty="0" err="1"/>
              <a:t>aspekata</a:t>
            </a:r>
            <a:r>
              <a:rPr lang="en-US" dirty="0"/>
              <a:t>. To </a:t>
            </a:r>
            <a:r>
              <a:rPr lang="en-US" dirty="0" err="1"/>
              <a:t>su</a:t>
            </a:r>
            <a:r>
              <a:rPr lang="en-US" dirty="0"/>
              <a:t>: </a:t>
            </a:r>
            <a:r>
              <a:rPr lang="en-US" dirty="0" err="1"/>
              <a:t>kupac</a:t>
            </a:r>
            <a:r>
              <a:rPr lang="en-US" dirty="0"/>
              <a:t>/</a:t>
            </a:r>
            <a:r>
              <a:rPr lang="en-US" dirty="0" err="1"/>
              <a:t>naručilac</a:t>
            </a:r>
            <a:r>
              <a:rPr lang="en-US" dirty="0"/>
              <a:t> (u</a:t>
            </a:r>
            <a:r>
              <a:rPr lang="bs-Latn-BA" dirty="0"/>
              <a:t> </a:t>
            </a:r>
            <a:r>
              <a:rPr lang="en-US" dirty="0" err="1"/>
              <a:t>našem</a:t>
            </a:r>
            <a:r>
              <a:rPr lang="en-US" dirty="0"/>
              <a:t> </a:t>
            </a:r>
            <a:r>
              <a:rPr lang="en-US" dirty="0" err="1"/>
              <a:t>slučaju</a:t>
            </a:r>
            <a:r>
              <a:rPr lang="en-US" dirty="0"/>
              <a:t> </a:t>
            </a:r>
            <a:r>
              <a:rPr lang="en-US" dirty="0" err="1"/>
              <a:t>korisnik</a:t>
            </a:r>
            <a:r>
              <a:rPr lang="en-US" dirty="0"/>
              <a:t>), tip </a:t>
            </a:r>
            <a:r>
              <a:rPr lang="en-US" dirty="0" err="1"/>
              <a:t>manifestacije</a:t>
            </a:r>
            <a:r>
              <a:rPr lang="en-US" dirty="0"/>
              <a:t>, </a:t>
            </a:r>
            <a:r>
              <a:rPr lang="en-US" dirty="0" err="1"/>
              <a:t>njena</a:t>
            </a:r>
            <a:r>
              <a:rPr lang="en-US" dirty="0"/>
              <a:t> </a:t>
            </a:r>
            <a:r>
              <a:rPr lang="en-US" dirty="0" err="1"/>
              <a:t>lokacija</a:t>
            </a:r>
            <a:r>
              <a:rPr lang="en-US" dirty="0"/>
              <a:t>, </a:t>
            </a:r>
            <a:r>
              <a:rPr lang="en-US" dirty="0" err="1"/>
              <a:t>lokacija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tribini</a:t>
            </a:r>
            <a:r>
              <a:rPr lang="en-US" dirty="0"/>
              <a:t>/</a:t>
            </a:r>
            <a:r>
              <a:rPr lang="en-US" dirty="0" err="1"/>
              <a:t>parteru</a:t>
            </a:r>
            <a:r>
              <a:rPr lang="en-US" dirty="0"/>
              <a:t>, </a:t>
            </a:r>
            <a:r>
              <a:rPr lang="en-US" dirty="0" err="1"/>
              <a:t>cijena</a:t>
            </a:r>
            <a:r>
              <a:rPr lang="en-US" dirty="0"/>
              <a:t> (</a:t>
            </a:r>
            <a:r>
              <a:rPr lang="en-US" dirty="0" err="1"/>
              <a:t>koja</a:t>
            </a:r>
            <a:r>
              <a:rPr lang="bs-Latn-BA" dirty="0"/>
              <a:t> </a:t>
            </a:r>
            <a:r>
              <a:rPr lang="en-US" dirty="0" err="1"/>
              <a:t>će</a:t>
            </a:r>
            <a:r>
              <a:rPr lang="en-US" dirty="0"/>
              <a:t> </a:t>
            </a:r>
            <a:r>
              <a:rPr lang="en-US" dirty="0" err="1"/>
              <a:t>varirati</a:t>
            </a:r>
            <a:r>
              <a:rPr lang="en-US" dirty="0"/>
              <a:t> </a:t>
            </a:r>
            <a:r>
              <a:rPr lang="en-US" dirty="0" err="1"/>
              <a:t>ukoliko</a:t>
            </a:r>
            <a:r>
              <a:rPr lang="en-US" dirty="0"/>
              <a:t> se </a:t>
            </a:r>
            <a:r>
              <a:rPr lang="en-US" dirty="0" err="1"/>
              <a:t>korisnik</a:t>
            </a:r>
            <a:r>
              <a:rPr lang="en-US" dirty="0"/>
              <a:t> </a:t>
            </a:r>
            <a:r>
              <a:rPr lang="en-US" dirty="0" err="1"/>
              <a:t>odluči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kupovinu</a:t>
            </a:r>
            <a:r>
              <a:rPr lang="en-US" dirty="0"/>
              <a:t> </a:t>
            </a:r>
            <a:r>
              <a:rPr lang="en-US" dirty="0" err="1"/>
              <a:t>više</a:t>
            </a:r>
            <a:r>
              <a:rPr lang="en-US" dirty="0"/>
              <a:t> </a:t>
            </a:r>
            <a:r>
              <a:rPr lang="en-US" dirty="0" err="1"/>
              <a:t>njih</a:t>
            </a:r>
            <a:r>
              <a:rPr lang="en-US" dirty="0"/>
              <a:t>) </a:t>
            </a:r>
            <a:r>
              <a:rPr lang="en-US" dirty="0" err="1"/>
              <a:t>odgovarajuće</a:t>
            </a:r>
            <a:r>
              <a:rPr lang="en-US" dirty="0"/>
              <a:t> QR </a:t>
            </a:r>
            <a:r>
              <a:rPr lang="en-US" dirty="0" err="1"/>
              <a:t>kodove</a:t>
            </a:r>
            <a:r>
              <a:rPr lang="en-US" dirty="0"/>
              <a:t>,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jedan</a:t>
            </a:r>
            <a:r>
              <a:rPr lang="en-US" dirty="0"/>
              <a:t> od</a:t>
            </a:r>
            <a:r>
              <a:rPr lang="bs-Latn-BA" dirty="0"/>
              <a:t> </a:t>
            </a:r>
            <a:r>
              <a:rPr lang="en-US" dirty="0"/>
              <a:t>3 </a:t>
            </a:r>
            <a:r>
              <a:rPr lang="en-US" dirty="0" err="1"/>
              <a:t>načina</a:t>
            </a:r>
            <a:r>
              <a:rPr lang="en-US" dirty="0"/>
              <a:t> </a:t>
            </a:r>
            <a:r>
              <a:rPr lang="en-US" dirty="0" err="1"/>
              <a:t>kojim</a:t>
            </a:r>
            <a:r>
              <a:rPr lang="en-US" dirty="0"/>
              <a:t> se </a:t>
            </a:r>
            <a:r>
              <a:rPr lang="en-US" dirty="0" err="1"/>
              <a:t>mogla</a:t>
            </a:r>
            <a:r>
              <a:rPr lang="en-US" dirty="0"/>
              <a:t> </a:t>
            </a:r>
            <a:r>
              <a:rPr lang="en-US" dirty="0" err="1"/>
              <a:t>obaviti</a:t>
            </a:r>
            <a:r>
              <a:rPr lang="en-US" dirty="0"/>
              <a:t> </a:t>
            </a:r>
            <a:r>
              <a:rPr lang="en-US" dirty="0" err="1"/>
              <a:t>kupovina</a:t>
            </a:r>
            <a:r>
              <a:rPr lang="en-US" dirty="0"/>
              <a:t> (</a:t>
            </a:r>
            <a:r>
              <a:rPr lang="en-US" dirty="0" err="1"/>
              <a:t>gotovina</a:t>
            </a:r>
            <a:r>
              <a:rPr lang="en-US" dirty="0"/>
              <a:t>, </a:t>
            </a:r>
            <a:r>
              <a:rPr lang="en-US" dirty="0" err="1"/>
              <a:t>vaučer</a:t>
            </a:r>
            <a:r>
              <a:rPr lang="en-US" dirty="0"/>
              <a:t>, </a:t>
            </a:r>
            <a:r>
              <a:rPr lang="en-US" dirty="0" err="1"/>
              <a:t>kartica</a:t>
            </a:r>
            <a:r>
              <a:rPr lang="en-US" dirty="0"/>
              <a:t>). </a:t>
            </a:r>
            <a:endParaRPr lang="bs-Latn-BA" dirty="0"/>
          </a:p>
          <a:p>
            <a:r>
              <a:rPr lang="en-US" dirty="0" err="1"/>
              <a:t>Svaki</a:t>
            </a:r>
            <a:r>
              <a:rPr lang="en-US" dirty="0"/>
              <a:t> od </a:t>
            </a:r>
            <a:r>
              <a:rPr lang="en-US" dirty="0" err="1"/>
              <a:t>ovih</a:t>
            </a:r>
            <a:r>
              <a:rPr lang="en-US" dirty="0"/>
              <a:t> </a:t>
            </a:r>
            <a:r>
              <a:rPr lang="en-US" dirty="0" err="1"/>
              <a:t>aspekata</a:t>
            </a:r>
            <a:r>
              <a:rPr lang="en-US" dirty="0"/>
              <a:t> </a:t>
            </a:r>
            <a:r>
              <a:rPr lang="en-US" dirty="0" err="1"/>
              <a:t>će</a:t>
            </a:r>
            <a:r>
              <a:rPr lang="bs-Latn-BA" dirty="0"/>
              <a:t> </a:t>
            </a:r>
            <a:r>
              <a:rPr lang="en-US" dirty="0"/>
              <a:t>„</a:t>
            </a:r>
            <a:r>
              <a:rPr lang="en-US" dirty="0" err="1"/>
              <a:t>staviti</a:t>
            </a:r>
            <a:r>
              <a:rPr lang="en-US" dirty="0"/>
              <a:t> u </a:t>
            </a:r>
            <a:r>
              <a:rPr lang="en-US" dirty="0" err="1"/>
              <a:t>kutiju</a:t>
            </a:r>
            <a:r>
              <a:rPr lang="en-US" dirty="0"/>
              <a:t>“ (u </a:t>
            </a:r>
            <a:r>
              <a:rPr lang="en-US" dirty="0" err="1"/>
              <a:t>našem</a:t>
            </a:r>
            <a:r>
              <a:rPr lang="en-US" dirty="0"/>
              <a:t> </a:t>
            </a:r>
            <a:r>
              <a:rPr lang="en-US" dirty="0" err="1"/>
              <a:t>slučaju</a:t>
            </a:r>
            <a:r>
              <a:rPr lang="en-US" dirty="0"/>
              <a:t> </a:t>
            </a:r>
            <a:r>
              <a:rPr lang="en-US" dirty="0" err="1"/>
              <a:t>kutija</a:t>
            </a:r>
            <a:r>
              <a:rPr lang="en-US" dirty="0"/>
              <a:t>=</a:t>
            </a:r>
            <a:r>
              <a:rPr lang="en-US" dirty="0" err="1"/>
              <a:t>karta</a:t>
            </a:r>
            <a:r>
              <a:rPr lang="en-US" dirty="0"/>
              <a:t>) </a:t>
            </a:r>
            <a:r>
              <a:rPr lang="en-US" dirty="0" err="1"/>
              <a:t>njihov</a:t>
            </a:r>
            <a:r>
              <a:rPr lang="en-US" dirty="0"/>
              <a:t> </a:t>
            </a:r>
            <a:r>
              <a:rPr lang="en-US" dirty="0" err="1"/>
              <a:t>glavni</a:t>
            </a:r>
            <a:r>
              <a:rPr lang="en-US" dirty="0"/>
              <a:t> </a:t>
            </a:r>
            <a:r>
              <a:rPr lang="en-US" dirty="0" err="1"/>
              <a:t>atribut</a:t>
            </a:r>
            <a:r>
              <a:rPr lang="en-US" dirty="0"/>
              <a:t>,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tek</a:t>
            </a:r>
            <a:r>
              <a:rPr lang="en-US" dirty="0"/>
              <a:t> </a:t>
            </a:r>
            <a:r>
              <a:rPr lang="en-US" dirty="0" err="1"/>
              <a:t>nakon</a:t>
            </a:r>
            <a:r>
              <a:rPr lang="en-US" dirty="0"/>
              <a:t> </a:t>
            </a:r>
            <a:r>
              <a:rPr lang="en-US" dirty="0" err="1"/>
              <a:t>svih</a:t>
            </a:r>
            <a:r>
              <a:rPr lang="en-US" dirty="0"/>
              <a:t> </a:t>
            </a:r>
            <a:r>
              <a:rPr lang="en-US" dirty="0" err="1"/>
              <a:t>tih</a:t>
            </a:r>
            <a:r>
              <a:rPr lang="bs-Latn-BA" dirty="0"/>
              <a:t> </a:t>
            </a:r>
            <a:r>
              <a:rPr lang="en-US" dirty="0" err="1"/>
              <a:t>operacija</a:t>
            </a:r>
            <a:r>
              <a:rPr lang="en-US" dirty="0"/>
              <a:t> </a:t>
            </a:r>
            <a:r>
              <a:rPr lang="en-US" dirty="0" err="1"/>
              <a:t>ulaznice</a:t>
            </a:r>
            <a:r>
              <a:rPr lang="en-US" dirty="0"/>
              <a:t> </a:t>
            </a:r>
            <a:r>
              <a:rPr lang="en-US" dirty="0" err="1"/>
              <a:t>će</a:t>
            </a:r>
            <a:r>
              <a:rPr lang="en-US" dirty="0"/>
              <a:t>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izgenerisane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način</a:t>
            </a:r>
            <a:r>
              <a:rPr lang="en-US" dirty="0"/>
              <a:t> da </a:t>
            </a:r>
            <a:r>
              <a:rPr lang="en-US" dirty="0" err="1"/>
              <a:t>će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ulaznici</a:t>
            </a:r>
            <a:r>
              <a:rPr lang="en-US" dirty="0"/>
              <a:t> </a:t>
            </a:r>
            <a:r>
              <a:rPr lang="en-US" dirty="0" err="1"/>
              <a:t>biti</a:t>
            </a:r>
            <a:r>
              <a:rPr lang="en-US" dirty="0"/>
              <a:t> </a:t>
            </a:r>
            <a:r>
              <a:rPr lang="en-US" dirty="0" err="1"/>
              <a:t>navedeni</a:t>
            </a:r>
            <a:r>
              <a:rPr lang="en-US" dirty="0"/>
              <a:t> </a:t>
            </a:r>
            <a:r>
              <a:rPr lang="en-US" dirty="0" err="1"/>
              <a:t>svi</a:t>
            </a:r>
            <a:r>
              <a:rPr lang="en-US" dirty="0"/>
              <a:t> </a:t>
            </a:r>
            <a:r>
              <a:rPr lang="en-US" dirty="0" err="1"/>
              <a:t>ti</a:t>
            </a:r>
            <a:r>
              <a:rPr lang="en-US" dirty="0"/>
              <a:t> </a:t>
            </a:r>
            <a:r>
              <a:rPr lang="en-US" dirty="0" err="1"/>
              <a:t>podaci</a:t>
            </a:r>
            <a:r>
              <a:rPr lang="en-US" dirty="0"/>
              <a:t>.</a:t>
            </a:r>
          </a:p>
        </p:txBody>
      </p:sp>
      <p:pic>
        <p:nvPicPr>
          <p:cNvPr id="7" name="Rezervirano mjesto sadržaja 6">
            <a:extLst>
              <a:ext uri="{FF2B5EF4-FFF2-40B4-BE49-F238E27FC236}">
                <a16:creationId xmlns:a16="http://schemas.microsoft.com/office/drawing/2014/main" id="{4DA61780-C590-3D72-071D-AC81CF42B5F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9605" y="1606229"/>
            <a:ext cx="5054721" cy="4797951"/>
          </a:xfrm>
        </p:spPr>
      </p:pic>
    </p:spTree>
    <p:extLst>
      <p:ext uri="{BB962C8B-B14F-4D97-AF65-F5344CB8AC3E}">
        <p14:creationId xmlns:p14="http://schemas.microsoft.com/office/powerpoint/2010/main" val="15129325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F3A43ACC-2755-258B-AA46-A4462D55C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418891"/>
            <a:ext cx="9064928" cy="5230656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99A88F47-EBE8-069A-88BC-EF6F0985F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DIJAGRAM INTERAKCIJE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7855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slov 2">
            <a:extLst>
              <a:ext uri="{FF2B5EF4-FFF2-40B4-BE49-F238E27FC236}">
                <a16:creationId xmlns:a16="http://schemas.microsoft.com/office/drawing/2014/main" id="{A0D89033-A012-4700-999A-D554C897D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KREACIJSKI PATTERNI</a:t>
            </a:r>
            <a:endParaRPr lang="en-US" dirty="0"/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AB7F25D9-E6BD-6DC8-2F61-C42B081B3F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s-Latn-BA" dirty="0"/>
              <a:t>SINGLETON PATTERN</a:t>
            </a:r>
            <a:endParaRPr lang="en-US" dirty="0"/>
          </a:p>
        </p:txBody>
      </p:sp>
      <p:sp>
        <p:nvSpPr>
          <p:cNvPr id="5" name="Rezervirano mjesto sadržaja 4">
            <a:extLst>
              <a:ext uri="{FF2B5EF4-FFF2-40B4-BE49-F238E27FC236}">
                <a16:creationId xmlns:a16="http://schemas.microsoft.com/office/drawing/2014/main" id="{39B656C8-B466-B1FA-D448-E0171FA3FB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Singleton </a:t>
            </a:r>
            <a:r>
              <a:rPr lang="en-US" dirty="0" err="1"/>
              <a:t>patern</a:t>
            </a:r>
            <a:r>
              <a:rPr lang="en-US" dirty="0"/>
              <a:t> </a:t>
            </a:r>
            <a:r>
              <a:rPr lang="bs-Latn-BA" dirty="0"/>
              <a:t>smo iskoristili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obavijesti</a:t>
            </a:r>
            <a:r>
              <a:rPr lang="bs-Latn-BA" dirty="0"/>
              <a:t>ma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se </a:t>
            </a:r>
            <a:r>
              <a:rPr lang="en-US" dirty="0" err="1"/>
              <a:t>prosljedjuj</a:t>
            </a:r>
            <a:r>
              <a:rPr lang="bs-Latn-BA" dirty="0"/>
              <a:t>u</a:t>
            </a:r>
            <a:r>
              <a:rPr lang="en-US" dirty="0"/>
              <a:t> </a:t>
            </a:r>
            <a:r>
              <a:rPr lang="en-US" dirty="0" err="1"/>
              <a:t>svim</a:t>
            </a:r>
            <a:r>
              <a:rPr lang="bs-Latn-BA" dirty="0"/>
              <a:t> </a:t>
            </a:r>
            <a:r>
              <a:rPr lang="en-US" dirty="0" err="1"/>
              <a:t>korisnicima</a:t>
            </a:r>
            <a:r>
              <a:rPr lang="en-US" dirty="0"/>
              <a:t> koji </a:t>
            </a:r>
            <a:r>
              <a:rPr lang="en-US" dirty="0" err="1"/>
              <a:t>kupe</a:t>
            </a:r>
            <a:r>
              <a:rPr lang="en-US" dirty="0"/>
              <a:t> </a:t>
            </a:r>
            <a:r>
              <a:rPr lang="en-US" dirty="0" err="1"/>
              <a:t>kartu</a:t>
            </a:r>
            <a:r>
              <a:rPr lang="en-US" dirty="0"/>
              <a:t>, </a:t>
            </a:r>
            <a:r>
              <a:rPr lang="en-US" dirty="0" err="1"/>
              <a:t>tj</a:t>
            </a:r>
            <a:r>
              <a:rPr lang="en-US" dirty="0"/>
              <a:t>. </a:t>
            </a:r>
            <a:r>
              <a:rPr lang="en-US" dirty="0" err="1"/>
              <a:t>kako</a:t>
            </a:r>
            <a:r>
              <a:rPr lang="en-US" dirty="0"/>
              <a:t> </a:t>
            </a:r>
            <a:r>
              <a:rPr lang="en-US" dirty="0" err="1"/>
              <a:t>korisnik</a:t>
            </a:r>
            <a:r>
              <a:rPr lang="en-US" dirty="0"/>
              <a:t> </a:t>
            </a:r>
            <a:r>
              <a:rPr lang="en-US" dirty="0" err="1"/>
              <a:t>vidi</a:t>
            </a:r>
            <a:r>
              <a:rPr lang="en-US" dirty="0"/>
              <a:t> </a:t>
            </a:r>
            <a:r>
              <a:rPr lang="en-US" dirty="0" err="1"/>
              <a:t>obavijest</a:t>
            </a:r>
            <a:r>
              <a:rPr lang="en-US" dirty="0"/>
              <a:t>, </a:t>
            </a:r>
            <a:r>
              <a:rPr lang="en-US" dirty="0" err="1"/>
              <a:t>nije</a:t>
            </a:r>
            <a:r>
              <a:rPr lang="en-US" dirty="0"/>
              <a:t> </a:t>
            </a:r>
            <a:r>
              <a:rPr lang="en-US" dirty="0" err="1"/>
              <a:t>potrebno</a:t>
            </a:r>
            <a:r>
              <a:rPr lang="en-US" dirty="0"/>
              <a:t> </a:t>
            </a:r>
            <a:r>
              <a:rPr lang="en-US" dirty="0" err="1"/>
              <a:t>praviti</a:t>
            </a:r>
            <a:r>
              <a:rPr lang="en-US" dirty="0"/>
              <a:t> </a:t>
            </a:r>
            <a:r>
              <a:rPr lang="en-US" dirty="0" err="1"/>
              <a:t>zasebnu</a:t>
            </a:r>
            <a:r>
              <a:rPr lang="bs-Latn-BA" dirty="0"/>
              <a:t> </a:t>
            </a:r>
            <a:r>
              <a:rPr lang="en-US" dirty="0" err="1"/>
              <a:t>instancu</a:t>
            </a:r>
            <a:r>
              <a:rPr lang="bs-Latn-BA" dirty="0"/>
              <a:t> (obavijest)</a:t>
            </a:r>
            <a:r>
              <a:rPr lang="en-US" dirty="0"/>
              <a:t> za </a:t>
            </a:r>
            <a:r>
              <a:rPr lang="en-US" dirty="0" err="1"/>
              <a:t>svakog</a:t>
            </a:r>
            <a:r>
              <a:rPr lang="en-US" dirty="0"/>
              <a:t> </a:t>
            </a:r>
            <a:r>
              <a:rPr lang="en-US" dirty="0" err="1"/>
              <a:t>korisnika</a:t>
            </a:r>
            <a:r>
              <a:rPr lang="en-US" dirty="0"/>
              <a:t>.</a:t>
            </a:r>
          </a:p>
        </p:txBody>
      </p:sp>
      <p:pic>
        <p:nvPicPr>
          <p:cNvPr id="9" name="Rezervirano mjesto sadržaja 8">
            <a:extLst>
              <a:ext uri="{FF2B5EF4-FFF2-40B4-BE49-F238E27FC236}">
                <a16:creationId xmlns:a16="http://schemas.microsoft.com/office/drawing/2014/main" id="{DDB45617-21B8-B595-A439-8C464B57767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3449" y="1733664"/>
            <a:ext cx="6110856" cy="3983555"/>
          </a:xfrm>
        </p:spPr>
      </p:pic>
    </p:spTree>
    <p:extLst>
      <p:ext uri="{BB962C8B-B14F-4D97-AF65-F5344CB8AC3E}">
        <p14:creationId xmlns:p14="http://schemas.microsoft.com/office/powerpoint/2010/main" val="1537659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F54CB46-D941-3CDD-172B-FC204B8EF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KREACIJSKI PATTERNI</a:t>
            </a:r>
            <a:endParaRPr lang="en-US" dirty="0"/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C41908A6-8909-3E28-D2EA-BC912BA2EA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s-Latn-BA" dirty="0"/>
              <a:t>PROTOTYPE PATTERN</a:t>
            </a:r>
            <a:endParaRPr lang="en-US" dirty="0"/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A34FC71B-72B5-C12E-2B19-C7790EE5A30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U </a:t>
            </a:r>
            <a:r>
              <a:rPr lang="en-US" dirty="0" err="1"/>
              <a:t>našem</a:t>
            </a:r>
            <a:r>
              <a:rPr lang="en-US" dirty="0"/>
              <a:t> </a:t>
            </a:r>
            <a:r>
              <a:rPr lang="en-US" dirty="0" err="1"/>
              <a:t>sistemu</a:t>
            </a:r>
            <a:r>
              <a:rPr lang="en-US" dirty="0"/>
              <a:t>, </a:t>
            </a:r>
            <a:r>
              <a:rPr lang="en-US" dirty="0" err="1"/>
              <a:t>ovaj</a:t>
            </a:r>
            <a:r>
              <a:rPr lang="en-US" dirty="0"/>
              <a:t> </a:t>
            </a:r>
            <a:r>
              <a:rPr lang="en-US" dirty="0" err="1"/>
              <a:t>patern</a:t>
            </a:r>
            <a:r>
              <a:rPr lang="en-US" dirty="0"/>
              <a:t> </a:t>
            </a:r>
            <a:r>
              <a:rPr lang="bs-Latn-BA" dirty="0"/>
              <a:t>se zadovoljio</a:t>
            </a:r>
            <a:r>
              <a:rPr lang="en-US" dirty="0"/>
              <a:t> u </a:t>
            </a:r>
            <a:r>
              <a:rPr lang="en-US" dirty="0" err="1"/>
              <a:t>klasi</a:t>
            </a:r>
            <a:r>
              <a:rPr lang="en-US" dirty="0"/>
              <a:t> Karta.</a:t>
            </a:r>
          </a:p>
          <a:p>
            <a:r>
              <a:rPr lang="en-US" dirty="0" err="1"/>
              <a:t>Ukoliko</a:t>
            </a:r>
            <a:r>
              <a:rPr lang="en-US" dirty="0"/>
              <a:t> </a:t>
            </a:r>
            <a:r>
              <a:rPr lang="en-US" dirty="0" err="1"/>
              <a:t>želimo</a:t>
            </a:r>
            <a:r>
              <a:rPr lang="en-US" dirty="0"/>
              <a:t> da </a:t>
            </a:r>
            <a:r>
              <a:rPr lang="en-US" dirty="0" err="1"/>
              <a:t>dodamo</a:t>
            </a:r>
            <a:r>
              <a:rPr lang="en-US" dirty="0"/>
              <a:t> </a:t>
            </a:r>
            <a:r>
              <a:rPr lang="en-US" dirty="0" err="1"/>
              <a:t>novu</a:t>
            </a:r>
            <a:r>
              <a:rPr lang="en-US" dirty="0"/>
              <a:t> </a:t>
            </a:r>
            <a:r>
              <a:rPr lang="en-US" dirty="0" err="1"/>
              <a:t>ulaznicu</a:t>
            </a:r>
            <a:r>
              <a:rPr lang="en-US" dirty="0"/>
              <a:t>, </a:t>
            </a:r>
            <a:r>
              <a:rPr lang="en-US" dirty="0" err="1"/>
              <a:t>mnogo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je </a:t>
            </a:r>
            <a:r>
              <a:rPr lang="en-US" dirty="0" err="1"/>
              <a:t>lakše</a:t>
            </a:r>
            <a:r>
              <a:rPr lang="en-US" dirty="0"/>
              <a:t> da </a:t>
            </a:r>
            <a:r>
              <a:rPr lang="en-US" dirty="0" err="1"/>
              <a:t>kloniramo</a:t>
            </a:r>
            <a:r>
              <a:rPr lang="en-US" dirty="0"/>
              <a:t> </a:t>
            </a:r>
            <a:r>
              <a:rPr lang="en-US" dirty="0" err="1"/>
              <a:t>prethodnu</a:t>
            </a:r>
            <a:r>
              <a:rPr lang="en-US" dirty="0"/>
              <a:t> </a:t>
            </a:r>
            <a:r>
              <a:rPr lang="en-US" dirty="0" err="1"/>
              <a:t>ulaznicu</a:t>
            </a:r>
            <a:r>
              <a:rPr lang="bs-Latn-BA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mijenjamo</a:t>
            </a:r>
            <a:r>
              <a:rPr lang="en-US" dirty="0"/>
              <a:t> </a:t>
            </a:r>
            <a:r>
              <a:rPr lang="en-US" dirty="0" err="1"/>
              <a:t>informacije</a:t>
            </a:r>
            <a:r>
              <a:rPr lang="en-US" dirty="0"/>
              <a:t> o </a:t>
            </a:r>
            <a:r>
              <a:rPr lang="en-US" dirty="0" err="1"/>
              <a:t>njoj</a:t>
            </a:r>
            <a:r>
              <a:rPr lang="en-US" dirty="0"/>
              <a:t> </a:t>
            </a:r>
            <a:r>
              <a:rPr lang="bs-Latn-BA" dirty="0"/>
              <a:t>.</a:t>
            </a:r>
          </a:p>
          <a:p>
            <a:r>
              <a:rPr lang="bs-Latn-BA" dirty="0"/>
              <a:t>N</a:t>
            </a:r>
            <a:r>
              <a:rPr lang="en-US" dirty="0"/>
              <a:t>pr </a:t>
            </a:r>
            <a:r>
              <a:rPr lang="en-US" dirty="0" err="1"/>
              <a:t>karta</a:t>
            </a:r>
            <a:r>
              <a:rPr lang="en-US" dirty="0"/>
              <a:t> za </a:t>
            </a:r>
            <a:r>
              <a:rPr lang="en-US" dirty="0" err="1"/>
              <a:t>nogometnu</a:t>
            </a:r>
            <a:r>
              <a:rPr lang="en-US" dirty="0"/>
              <a:t> </a:t>
            </a:r>
            <a:r>
              <a:rPr lang="en-US" dirty="0" err="1"/>
              <a:t>utakmicu</a:t>
            </a:r>
            <a:r>
              <a:rPr lang="bs-Latn-BA" dirty="0"/>
              <a:t>:</a:t>
            </a:r>
            <a:r>
              <a:rPr lang="en-US" dirty="0"/>
              <a:t> </a:t>
            </a:r>
            <a:r>
              <a:rPr lang="en-US" dirty="0" err="1"/>
              <a:t>ako</a:t>
            </a:r>
            <a:r>
              <a:rPr lang="en-US" dirty="0"/>
              <a:t> </a:t>
            </a:r>
            <a:r>
              <a:rPr lang="en-US" dirty="0" err="1"/>
              <a:t>imamo</a:t>
            </a:r>
            <a:r>
              <a:rPr lang="en-US" dirty="0"/>
              <a:t> </a:t>
            </a:r>
            <a:r>
              <a:rPr lang="en-US" dirty="0" err="1"/>
              <a:t>drugu</a:t>
            </a:r>
            <a:r>
              <a:rPr lang="en-US" dirty="0"/>
              <a:t> </a:t>
            </a:r>
            <a:r>
              <a:rPr lang="en-US" dirty="0" err="1"/>
              <a:t>utakmicu</a:t>
            </a:r>
            <a:r>
              <a:rPr lang="bs-Latn-BA" dirty="0"/>
              <a:t> </a:t>
            </a:r>
            <a:r>
              <a:rPr lang="en-US" dirty="0" err="1"/>
              <a:t>promijenimo</a:t>
            </a:r>
            <a:r>
              <a:rPr lang="en-US" dirty="0"/>
              <a:t> </a:t>
            </a:r>
            <a:r>
              <a:rPr lang="en-US" dirty="0" err="1"/>
              <a:t>vrijeme</a:t>
            </a:r>
            <a:r>
              <a:rPr lang="en-US" dirty="0"/>
              <a:t>, </a:t>
            </a:r>
            <a:r>
              <a:rPr lang="en-US" dirty="0" err="1"/>
              <a:t>timove</a:t>
            </a:r>
            <a:r>
              <a:rPr lang="en-US" dirty="0"/>
              <a:t>, </a:t>
            </a:r>
            <a:r>
              <a:rPr lang="en-US" dirty="0" err="1"/>
              <a:t>stadion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sl.</a:t>
            </a:r>
          </a:p>
        </p:txBody>
      </p:sp>
      <p:pic>
        <p:nvPicPr>
          <p:cNvPr id="10" name="Rezervirano mjesto sadržaja 9">
            <a:extLst>
              <a:ext uri="{FF2B5EF4-FFF2-40B4-BE49-F238E27FC236}">
                <a16:creationId xmlns:a16="http://schemas.microsoft.com/office/drawing/2014/main" id="{4BE20B51-DA32-CC14-F6C1-90643B833FA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088" y="2449114"/>
            <a:ext cx="6686167" cy="2264179"/>
          </a:xfrm>
        </p:spPr>
      </p:pic>
    </p:spTree>
    <p:extLst>
      <p:ext uri="{BB962C8B-B14F-4D97-AF65-F5344CB8AC3E}">
        <p14:creationId xmlns:p14="http://schemas.microsoft.com/office/powerpoint/2010/main" val="4226646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041BBE8-2E0C-43A2-F82B-CBF733335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674" y="155575"/>
            <a:ext cx="8596668" cy="1320800"/>
          </a:xfrm>
        </p:spPr>
        <p:txBody>
          <a:bodyPr/>
          <a:lstStyle/>
          <a:p>
            <a:r>
              <a:rPr lang="bs-Latn-BA" dirty="0"/>
              <a:t>JOŠ JEDAN POGLED NA MVC</a:t>
            </a:r>
            <a:endParaRPr lang="en-US" dirty="0"/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B8DB7C29-CCD6-EC43-F419-46789432A7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392" y="704650"/>
            <a:ext cx="8369102" cy="6060134"/>
          </a:xfrm>
        </p:spPr>
      </p:pic>
    </p:spTree>
    <p:extLst>
      <p:ext uri="{BB962C8B-B14F-4D97-AF65-F5344CB8AC3E}">
        <p14:creationId xmlns:p14="http://schemas.microsoft.com/office/powerpoint/2010/main" val="19969080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B9A4173-47CA-5DD1-D4AE-69472CCA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ERD</a:t>
            </a:r>
            <a:endParaRPr lang="en-US" dirty="0"/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150EA51D-5E8C-6E3A-21D1-17361EB87F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409" y="1580225"/>
            <a:ext cx="10186195" cy="4253915"/>
          </a:xfrm>
        </p:spPr>
      </p:pic>
    </p:spTree>
    <p:extLst>
      <p:ext uri="{BB962C8B-B14F-4D97-AF65-F5344CB8AC3E}">
        <p14:creationId xmlns:p14="http://schemas.microsoft.com/office/powerpoint/2010/main" val="4526193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3464624-83C8-81A1-0FBE-3CD6FF6B1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PITANJA:</a:t>
            </a:r>
            <a:endParaRPr lang="en-US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BE9A768B-8D97-4FBE-CA50-B2F6C21E3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834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slov 6">
            <a:extLst>
              <a:ext uri="{FF2B5EF4-FFF2-40B4-BE49-F238E27FC236}">
                <a16:creationId xmlns:a16="http://schemas.microsoft.com/office/drawing/2014/main" id="{78E304B9-B619-DAD8-7249-CCF7E6773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b="1" dirty="0"/>
              <a:t>SPECIFIKACIJA PROJEKTA</a:t>
            </a:r>
            <a:endParaRPr lang="en-US" b="1" dirty="0"/>
          </a:p>
        </p:txBody>
      </p:sp>
      <p:sp>
        <p:nvSpPr>
          <p:cNvPr id="8" name="Rezervirano mjesto sadržaja 7">
            <a:extLst>
              <a:ext uri="{FF2B5EF4-FFF2-40B4-BE49-F238E27FC236}">
                <a16:creationId xmlns:a16="http://schemas.microsoft.com/office/drawing/2014/main" id="{DAA1243E-6901-69C2-1846-E21049AF6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Online </a:t>
            </a:r>
            <a:r>
              <a:rPr lang="en-US" dirty="0" err="1"/>
              <a:t>servis</a:t>
            </a:r>
            <a:r>
              <a:rPr lang="en-US" dirty="0"/>
              <a:t> koji bi u </a:t>
            </a:r>
            <a:r>
              <a:rPr lang="en-US" dirty="0" err="1"/>
              <a:t>velikoj</a:t>
            </a:r>
            <a:r>
              <a:rPr lang="en-US" dirty="0"/>
              <a:t> </a:t>
            </a:r>
            <a:r>
              <a:rPr lang="en-US" dirty="0" err="1"/>
              <a:t>mjeri</a:t>
            </a:r>
            <a:r>
              <a:rPr lang="en-US" dirty="0"/>
              <a:t> </a:t>
            </a:r>
            <a:r>
              <a:rPr lang="en-US" dirty="0" err="1"/>
              <a:t>olakšao</a:t>
            </a:r>
            <a:r>
              <a:rPr lang="en-US" dirty="0"/>
              <a:t> </a:t>
            </a:r>
            <a:r>
              <a:rPr lang="en-US" dirty="0" err="1"/>
              <a:t>prodaju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distribuciju</a:t>
            </a:r>
            <a:r>
              <a:rPr lang="en-US" dirty="0"/>
              <a:t> </a:t>
            </a:r>
            <a:r>
              <a:rPr lang="en-US" dirty="0" err="1"/>
              <a:t>ulaznica</a:t>
            </a:r>
            <a:r>
              <a:rPr lang="en-US" dirty="0"/>
              <a:t> za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kulturne</a:t>
            </a:r>
            <a:r>
              <a:rPr lang="en-US" dirty="0"/>
              <a:t> I</a:t>
            </a:r>
            <a:r>
              <a:rPr lang="bs-Latn-BA" dirty="0"/>
              <a:t> </a:t>
            </a:r>
            <a:r>
              <a:rPr lang="en-US" dirty="0" err="1"/>
              <a:t>sportske</a:t>
            </a:r>
            <a:r>
              <a:rPr lang="en-US" dirty="0"/>
              <a:t> </a:t>
            </a:r>
            <a:r>
              <a:rPr lang="en-US" dirty="0" err="1"/>
              <a:t>manifestacije</a:t>
            </a:r>
            <a:r>
              <a:rPr lang="en-US" dirty="0"/>
              <a:t>.</a:t>
            </a:r>
            <a:endParaRPr lang="bs-Latn-BA" dirty="0"/>
          </a:p>
          <a:p>
            <a:r>
              <a:rPr lang="bs-Latn-BA" dirty="0"/>
              <a:t>Karte bi bile zasnovane na </a:t>
            </a:r>
            <a:r>
              <a:rPr lang="bs-Latn-BA" dirty="0" err="1"/>
              <a:t>beskontaktnom</a:t>
            </a:r>
            <a:r>
              <a:rPr lang="bs-Latn-BA" dirty="0"/>
              <a:t> principu, uz zasebno QR koda, pojedinačno, za svaku ulaznicu.</a:t>
            </a:r>
          </a:p>
        </p:txBody>
      </p:sp>
      <p:pic>
        <p:nvPicPr>
          <p:cNvPr id="10" name="Slika 9">
            <a:extLst>
              <a:ext uri="{FF2B5EF4-FFF2-40B4-BE49-F238E27FC236}">
                <a16:creationId xmlns:a16="http://schemas.microsoft.com/office/drawing/2014/main" id="{FE9822E4-E6D0-96FC-B2DE-78F21DEE2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5983" y="3547672"/>
            <a:ext cx="5284341" cy="29719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4928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zervirano mjesto teksta 4">
            <a:extLst>
              <a:ext uri="{FF2B5EF4-FFF2-40B4-BE49-F238E27FC236}">
                <a16:creationId xmlns:a16="http://schemas.microsoft.com/office/drawing/2014/main" id="{AE5A5D69-4CAE-FED6-A52F-412B53770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56381"/>
            <a:ext cx="5157787" cy="823912"/>
          </a:xfrm>
        </p:spPr>
        <p:txBody>
          <a:bodyPr/>
          <a:lstStyle/>
          <a:p>
            <a:r>
              <a:rPr lang="bs-Latn-BA" sz="2800" b="1" dirty="0"/>
              <a:t>FUNKCIONALNI ZAHTJEVI</a:t>
            </a:r>
            <a:endParaRPr lang="en-US" sz="2800" b="1" dirty="0"/>
          </a:p>
        </p:txBody>
      </p:sp>
      <p:sp>
        <p:nvSpPr>
          <p:cNvPr id="6" name="Rezervirano mjesto sadržaja 5">
            <a:extLst>
              <a:ext uri="{FF2B5EF4-FFF2-40B4-BE49-F238E27FC236}">
                <a16:creationId xmlns:a16="http://schemas.microsoft.com/office/drawing/2014/main" id="{26DADCD4-A66D-268E-34D5-7FBCC6622E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207363"/>
            <a:ext cx="5157787" cy="4982300"/>
          </a:xfrm>
        </p:spPr>
        <p:txBody>
          <a:bodyPr/>
          <a:lstStyle/>
          <a:p>
            <a:r>
              <a:rPr lang="en-US" dirty="0" err="1"/>
              <a:t>Prikaz</a:t>
            </a:r>
            <a:r>
              <a:rPr lang="en-US" dirty="0"/>
              <a:t> </a:t>
            </a:r>
            <a:r>
              <a:rPr lang="en-US" dirty="0" err="1"/>
              <a:t>slobodnih</a:t>
            </a:r>
            <a:r>
              <a:rPr lang="en-US" dirty="0"/>
              <a:t> </a:t>
            </a:r>
            <a:r>
              <a:rPr lang="en-US" dirty="0" err="1"/>
              <a:t>mjesta</a:t>
            </a:r>
            <a:r>
              <a:rPr lang="en-US" dirty="0"/>
              <a:t> </a:t>
            </a:r>
            <a:r>
              <a:rPr lang="en-US" dirty="0" err="1"/>
              <a:t>unutar</a:t>
            </a:r>
            <a:r>
              <a:rPr lang="en-US" dirty="0"/>
              <a:t> </a:t>
            </a:r>
            <a:r>
              <a:rPr lang="en-US" dirty="0" err="1"/>
              <a:t>dvorane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dirty="0" err="1"/>
              <a:t>raspoloživih</a:t>
            </a:r>
            <a:r>
              <a:rPr lang="bs-Latn-BA" dirty="0"/>
              <a:t> ulaznica</a:t>
            </a:r>
          </a:p>
          <a:p>
            <a:r>
              <a:rPr lang="pl-PL" dirty="0"/>
              <a:t>Mogućnost povrata ulaznice u određenom roku</a:t>
            </a:r>
            <a:endParaRPr lang="en-US" dirty="0"/>
          </a:p>
        </p:txBody>
      </p:sp>
      <p:sp>
        <p:nvSpPr>
          <p:cNvPr id="7" name="Rezervirano mjesto teksta 6">
            <a:extLst>
              <a:ext uri="{FF2B5EF4-FFF2-40B4-BE49-F238E27FC236}">
                <a16:creationId xmlns:a16="http://schemas.microsoft.com/office/drawing/2014/main" id="{0D2A58CE-08EC-F852-49EA-0D4C6E89BF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36613" y="2937438"/>
            <a:ext cx="5183188" cy="823912"/>
          </a:xfrm>
        </p:spPr>
        <p:txBody>
          <a:bodyPr/>
          <a:lstStyle/>
          <a:p>
            <a:r>
              <a:rPr lang="bs-Latn-BA" sz="2800" b="1" dirty="0"/>
              <a:t>NEFUNKCIONALNI ZAHTJEVI</a:t>
            </a:r>
            <a:endParaRPr lang="en-US" sz="2800" b="1" dirty="0"/>
          </a:p>
        </p:txBody>
      </p:sp>
      <p:sp>
        <p:nvSpPr>
          <p:cNvPr id="8" name="Rezervirano mjesto sadržaja 7">
            <a:extLst>
              <a:ext uri="{FF2B5EF4-FFF2-40B4-BE49-F238E27FC236}">
                <a16:creationId xmlns:a16="http://schemas.microsoft.com/office/drawing/2014/main" id="{74602434-9B29-C702-160D-FD163B0E22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36613" y="4110469"/>
            <a:ext cx="5183188" cy="4982300"/>
          </a:xfrm>
        </p:spPr>
        <p:txBody>
          <a:bodyPr/>
          <a:lstStyle/>
          <a:p>
            <a:r>
              <a:rPr lang="bs-Latn-BA" dirty="0"/>
              <a:t>Posjedovanje nekog eksternog uređaja koji bi skenirao QR kod.</a:t>
            </a:r>
          </a:p>
          <a:p>
            <a:r>
              <a:rPr lang="bs-Latn-BA" dirty="0"/>
              <a:t>Posjedovanje internet veze jer će krajnjem korisniku ulaznica stići </a:t>
            </a:r>
            <a:r>
              <a:rPr lang="bs-Latn-BA" dirty="0" err="1"/>
              <a:t>mailom</a:t>
            </a:r>
            <a:r>
              <a:rPr lang="bs-Latn-BA" dirty="0"/>
              <a:t>.</a:t>
            </a:r>
            <a:endParaRPr lang="en-US" dirty="0"/>
          </a:p>
        </p:txBody>
      </p:sp>
      <p:pic>
        <p:nvPicPr>
          <p:cNvPr id="10" name="Slika 9">
            <a:extLst>
              <a:ext uri="{FF2B5EF4-FFF2-40B4-BE49-F238E27FC236}">
                <a16:creationId xmlns:a16="http://schemas.microsoft.com/office/drawing/2014/main" id="{CB7BA7BF-1534-A305-91CD-A1BF8B54F7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1" y="483833"/>
            <a:ext cx="3888540" cy="589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085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ka 5">
            <a:extLst>
              <a:ext uri="{FF2B5EF4-FFF2-40B4-BE49-F238E27FC236}">
                <a16:creationId xmlns:a16="http://schemas.microsoft.com/office/drawing/2014/main" id="{BC941943-381F-8530-89AD-0EF6015BC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898" y="727404"/>
            <a:ext cx="8645519" cy="5620129"/>
          </a:xfrm>
          <a:prstGeom prst="rect">
            <a:avLst/>
          </a:prstGeom>
        </p:spPr>
      </p:pic>
      <p:pic>
        <p:nvPicPr>
          <p:cNvPr id="2" name="Slika 1">
            <a:extLst>
              <a:ext uri="{FF2B5EF4-FFF2-40B4-BE49-F238E27FC236}">
                <a16:creationId xmlns:a16="http://schemas.microsoft.com/office/drawing/2014/main" id="{17AEA252-D1CB-6F63-C550-FBDED2E06E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22467"/>
            <a:ext cx="4407790" cy="3438442"/>
          </a:xfrm>
          <a:prstGeom prst="rect">
            <a:avLst/>
          </a:prstGeom>
        </p:spPr>
      </p:pic>
      <p:sp>
        <p:nvSpPr>
          <p:cNvPr id="3" name="TekstniOkvir 2">
            <a:extLst>
              <a:ext uri="{FF2B5EF4-FFF2-40B4-BE49-F238E27FC236}">
                <a16:creationId xmlns:a16="http://schemas.microsoft.com/office/drawing/2014/main" id="{0CC58350-71D4-E978-D617-58EABBAE1A55}"/>
              </a:ext>
            </a:extLst>
          </p:cNvPr>
          <p:cNvSpPr txBox="1"/>
          <p:nvPr/>
        </p:nvSpPr>
        <p:spPr>
          <a:xfrm>
            <a:off x="363984" y="630315"/>
            <a:ext cx="30983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3200" b="1" dirty="0"/>
              <a:t>AKTERI SISTEMA:</a:t>
            </a:r>
            <a:endParaRPr lang="en-US" sz="3200" b="1" dirty="0"/>
          </a:p>
        </p:txBody>
      </p:sp>
      <p:sp>
        <p:nvSpPr>
          <p:cNvPr id="15" name="TekstniOkvir 14">
            <a:extLst>
              <a:ext uri="{FF2B5EF4-FFF2-40B4-BE49-F238E27FC236}">
                <a16:creationId xmlns:a16="http://schemas.microsoft.com/office/drawing/2014/main" id="{9F063975-319D-5F4D-51C4-7F6A7BC1AF4C}"/>
              </a:ext>
            </a:extLst>
          </p:cNvPr>
          <p:cNvSpPr txBox="1"/>
          <p:nvPr/>
        </p:nvSpPr>
        <p:spPr>
          <a:xfrm>
            <a:off x="3330898" y="97091"/>
            <a:ext cx="48099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3200" b="1" dirty="0"/>
              <a:t>CASE STUDY DIAGRAM: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020084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358CF0D6-193B-B7C1-88C8-D91164D19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515949"/>
            <a:ext cx="5157787" cy="823912"/>
          </a:xfrm>
        </p:spPr>
        <p:txBody>
          <a:bodyPr/>
          <a:lstStyle/>
          <a:p>
            <a:r>
              <a:rPr lang="bs-Latn-BA" b="1" dirty="0"/>
              <a:t>KUPAC KARTE:</a:t>
            </a:r>
            <a:endParaRPr lang="en-US" b="1" dirty="0"/>
          </a:p>
        </p:txBody>
      </p:sp>
      <p:sp>
        <p:nvSpPr>
          <p:cNvPr id="7" name="Rezervirano mjesto sadržaja 6">
            <a:extLst>
              <a:ext uri="{FF2B5EF4-FFF2-40B4-BE49-F238E27FC236}">
                <a16:creationId xmlns:a16="http://schemas.microsoft.com/office/drawing/2014/main" id="{D09AC1AE-5B34-3644-0918-A1BD219F6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89" y="1599448"/>
            <a:ext cx="5183188" cy="4742603"/>
          </a:xfrm>
        </p:spPr>
        <p:txBody>
          <a:bodyPr>
            <a:normAutofit fontScale="92500"/>
          </a:bodyPr>
          <a:lstStyle/>
          <a:p>
            <a:r>
              <a:rPr lang="bs-Latn-BA" dirty="0"/>
              <a:t>Prijava/registracija na sistem</a:t>
            </a:r>
          </a:p>
          <a:p>
            <a:r>
              <a:rPr lang="bs-Latn-BA" dirty="0"/>
              <a:t>Uvid u sve trenutno dostupne manifestacije</a:t>
            </a:r>
          </a:p>
          <a:p>
            <a:r>
              <a:rPr lang="bs-Latn-BA" dirty="0"/>
              <a:t>Odabir manifestacije po želji te pregled  detalja odabrane manifestacije</a:t>
            </a:r>
          </a:p>
          <a:p>
            <a:r>
              <a:rPr lang="bs-Latn-BA" dirty="0"/>
              <a:t>Kupovina ulaznice</a:t>
            </a:r>
          </a:p>
          <a:p>
            <a:r>
              <a:rPr lang="bs-Latn-BA" dirty="0"/>
              <a:t>Pregled slobodnih </a:t>
            </a:r>
            <a:r>
              <a:rPr lang="bs-Latn-BA" dirty="0" err="1"/>
              <a:t>mijesta</a:t>
            </a:r>
            <a:r>
              <a:rPr lang="bs-Latn-BA" dirty="0"/>
              <a:t> na tribinama</a:t>
            </a:r>
          </a:p>
          <a:p>
            <a:r>
              <a:rPr lang="bs-Latn-BA" dirty="0"/>
              <a:t>Odabir mjesta po vlastitoj želji</a:t>
            </a:r>
          </a:p>
          <a:p>
            <a:r>
              <a:rPr lang="bs-Latn-BA" dirty="0"/>
              <a:t>Odabir načina plaćanja (kartično/gotovina/bon)</a:t>
            </a:r>
          </a:p>
          <a:p>
            <a:r>
              <a:rPr lang="bs-Latn-BA" dirty="0"/>
              <a:t>Automatsko dodavanje kupca u nagradni fond</a:t>
            </a:r>
          </a:p>
          <a:p>
            <a:r>
              <a:rPr lang="bs-Latn-BA" dirty="0"/>
              <a:t>Automatsko slanje e-mail sa </a:t>
            </a:r>
            <a:r>
              <a:rPr lang="bs-Latn-BA" dirty="0" err="1"/>
              <a:t>izgenerisanom</a:t>
            </a:r>
            <a:r>
              <a:rPr lang="bs-Latn-BA" dirty="0"/>
              <a:t> ulaznicom i računom</a:t>
            </a:r>
          </a:p>
          <a:p>
            <a:r>
              <a:rPr lang="bs-Latn-BA" dirty="0" err="1"/>
              <a:t>Pronalzak</a:t>
            </a:r>
            <a:r>
              <a:rPr lang="bs-Latn-BA" dirty="0"/>
              <a:t> GPS lokacije </a:t>
            </a:r>
            <a:r>
              <a:rPr lang="bs-Latn-BA" dirty="0" err="1"/>
              <a:t>održavanja</a:t>
            </a:r>
            <a:r>
              <a:rPr lang="bs-Latn-BA" dirty="0"/>
              <a:t> manifestacije</a:t>
            </a:r>
          </a:p>
          <a:p>
            <a:endParaRPr lang="en-US" dirty="0"/>
          </a:p>
        </p:txBody>
      </p:sp>
      <p:sp>
        <p:nvSpPr>
          <p:cNvPr id="6" name="Rezervirano mjesto teksta 5">
            <a:extLst>
              <a:ext uri="{FF2B5EF4-FFF2-40B4-BE49-F238E27FC236}">
                <a16:creationId xmlns:a16="http://schemas.microsoft.com/office/drawing/2014/main" id="{16A2FB07-4E1B-7563-F7C8-F1BC33C39A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8724" y="510988"/>
            <a:ext cx="5183188" cy="823912"/>
          </a:xfrm>
        </p:spPr>
        <p:txBody>
          <a:bodyPr/>
          <a:lstStyle/>
          <a:p>
            <a:r>
              <a:rPr lang="bs-Latn-BA" b="1" dirty="0"/>
              <a:t>ORGANIZATOR PREDSTAVE</a:t>
            </a:r>
            <a:endParaRPr lang="en-US" b="1" dirty="0"/>
          </a:p>
        </p:txBody>
      </p:sp>
      <p:sp>
        <p:nvSpPr>
          <p:cNvPr id="8" name="Rezervirano mjesto sadržaja 6">
            <a:extLst>
              <a:ext uri="{FF2B5EF4-FFF2-40B4-BE49-F238E27FC236}">
                <a16:creationId xmlns:a16="http://schemas.microsoft.com/office/drawing/2014/main" id="{4B53A8E6-B484-0E23-FAE0-221740D15902}"/>
              </a:ext>
            </a:extLst>
          </p:cNvPr>
          <p:cNvSpPr txBox="1">
            <a:spLocks/>
          </p:cNvSpPr>
          <p:nvPr/>
        </p:nvSpPr>
        <p:spPr>
          <a:xfrm>
            <a:off x="6168724" y="1599447"/>
            <a:ext cx="5183188" cy="47426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Prijava/registracija na sistem</a:t>
            </a:r>
          </a:p>
          <a:p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Uvid u sve trenutno dostupne manifestacije</a:t>
            </a:r>
          </a:p>
          <a:p>
            <a:r>
              <a:rPr lang="bs-Latn-BA" sz="1700" dirty="0" err="1">
                <a:solidFill>
                  <a:schemeClr val="bg2">
                    <a:lumMod val="25000"/>
                  </a:schemeClr>
                </a:solidFill>
              </a:rPr>
              <a:t>Mogućnost</a:t>
            </a:r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 dodavanja novih i brisanja postojećih manifestacija</a:t>
            </a:r>
          </a:p>
          <a:p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Pri dodavanju manifestacije, organizator ima </a:t>
            </a:r>
            <a:r>
              <a:rPr lang="bs-Latn-BA" sz="1700" dirty="0" err="1">
                <a:solidFill>
                  <a:schemeClr val="bg2">
                    <a:lumMod val="25000"/>
                  </a:schemeClr>
                </a:solidFill>
              </a:rPr>
              <a:t>mogućnost</a:t>
            </a:r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 odabira načina plaćanja</a:t>
            </a:r>
          </a:p>
          <a:p>
            <a:r>
              <a:rPr lang="bs-Latn-BA" sz="1700" dirty="0" err="1">
                <a:solidFill>
                  <a:schemeClr val="bg2">
                    <a:lumMod val="25000"/>
                  </a:schemeClr>
                </a:solidFill>
              </a:rPr>
              <a:t>Mogućnost</a:t>
            </a:r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 uređivanja detalja manifestacije (npr.  Promjena vremena </a:t>
            </a:r>
            <a:r>
              <a:rPr lang="bs-Latn-BA" sz="1700" dirty="0" err="1">
                <a:solidFill>
                  <a:schemeClr val="bg2">
                    <a:lumMod val="25000"/>
                  </a:schemeClr>
                </a:solidFill>
              </a:rPr>
              <a:t>održavanja</a:t>
            </a:r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, promjena mjesta </a:t>
            </a:r>
            <a:r>
              <a:rPr lang="bs-Latn-BA" sz="1700" dirty="0" err="1">
                <a:solidFill>
                  <a:schemeClr val="bg2">
                    <a:lumMod val="25000"/>
                  </a:schemeClr>
                </a:solidFill>
              </a:rPr>
              <a:t>održavanja</a:t>
            </a:r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 ... )</a:t>
            </a:r>
          </a:p>
          <a:p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 Reorganizacija mjesta za </a:t>
            </a:r>
            <a:r>
              <a:rPr lang="bs-Latn-BA" sz="1700" dirty="0" err="1">
                <a:solidFill>
                  <a:schemeClr val="bg2">
                    <a:lumMod val="25000"/>
                  </a:schemeClr>
                </a:solidFill>
              </a:rPr>
              <a:t>gleodace</a:t>
            </a:r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 unutar mjesta gdje se </a:t>
            </a:r>
            <a:r>
              <a:rPr lang="bs-Latn-BA" sz="1700" dirty="0" err="1">
                <a:solidFill>
                  <a:schemeClr val="bg2">
                    <a:lumMod val="25000"/>
                  </a:schemeClr>
                </a:solidFill>
              </a:rPr>
              <a:t>održava</a:t>
            </a:r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bs-Latn-BA" sz="1700" dirty="0" err="1">
                <a:solidFill>
                  <a:schemeClr val="bg2">
                    <a:lumMod val="25000"/>
                  </a:schemeClr>
                </a:solidFill>
              </a:rPr>
              <a:t>manifestacjia</a:t>
            </a:r>
            <a:endParaRPr lang="bs-Latn-BA" sz="17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Postavljanje roka do kad korisnik </a:t>
            </a:r>
            <a:r>
              <a:rPr lang="bs-Latn-BA" sz="1700" dirty="0" err="1">
                <a:solidFill>
                  <a:schemeClr val="bg2">
                    <a:lumMod val="25000"/>
                  </a:schemeClr>
                </a:solidFill>
              </a:rPr>
              <a:t>moze</a:t>
            </a:r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bs-Latn-BA" sz="1700" dirty="0" err="1">
                <a:solidFill>
                  <a:schemeClr val="bg2">
                    <a:lumMod val="25000"/>
                  </a:schemeClr>
                </a:solidFill>
              </a:rPr>
              <a:t>izvrsiti</a:t>
            </a:r>
            <a:r>
              <a:rPr lang="bs-Latn-BA" sz="1700" dirty="0">
                <a:solidFill>
                  <a:schemeClr val="bg2">
                    <a:lumMod val="25000"/>
                  </a:schemeClr>
                </a:solidFill>
              </a:rPr>
              <a:t> povrat ulaznice</a:t>
            </a:r>
          </a:p>
        </p:txBody>
      </p:sp>
    </p:spTree>
    <p:extLst>
      <p:ext uri="{BB962C8B-B14F-4D97-AF65-F5344CB8AC3E}">
        <p14:creationId xmlns:p14="http://schemas.microsoft.com/office/powerpoint/2010/main" val="2730820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358CF0D6-193B-B7C1-88C8-D91164D19E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515949"/>
            <a:ext cx="5157787" cy="823912"/>
          </a:xfrm>
        </p:spPr>
        <p:txBody>
          <a:bodyPr/>
          <a:lstStyle/>
          <a:p>
            <a:r>
              <a:rPr lang="bs-Latn-BA" b="1" dirty="0"/>
              <a:t>ADMINISTRATOR</a:t>
            </a:r>
            <a:endParaRPr lang="en-US" b="1" dirty="0"/>
          </a:p>
        </p:txBody>
      </p:sp>
      <p:sp>
        <p:nvSpPr>
          <p:cNvPr id="7" name="Rezervirano mjesto sadržaja 6">
            <a:extLst>
              <a:ext uri="{FF2B5EF4-FFF2-40B4-BE49-F238E27FC236}">
                <a16:creationId xmlns:a16="http://schemas.microsoft.com/office/drawing/2014/main" id="{D09AC1AE-5B34-3644-0918-A1BD219F6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289" y="1599448"/>
            <a:ext cx="5183188" cy="4742603"/>
          </a:xfrm>
        </p:spPr>
        <p:txBody>
          <a:bodyPr>
            <a:normAutofit/>
          </a:bodyPr>
          <a:lstStyle/>
          <a:p>
            <a:r>
              <a:rPr lang="bs-Latn-BA" sz="2000" dirty="0"/>
              <a:t>Prijava/registracija na sistem</a:t>
            </a:r>
          </a:p>
          <a:p>
            <a:r>
              <a:rPr lang="bs-Latn-BA" sz="2000" dirty="0"/>
              <a:t>Upravljanje svim korisničkim računima u bazi podataka</a:t>
            </a:r>
          </a:p>
          <a:p>
            <a:r>
              <a:rPr lang="bs-Latn-BA" sz="2000" dirty="0"/>
              <a:t>Upravljanje svim karta u bazi podataka</a:t>
            </a:r>
          </a:p>
          <a:p>
            <a:r>
              <a:rPr lang="bs-Latn-BA" sz="2000" dirty="0"/>
              <a:t>Uređivanje manifestacija koje su kreirane</a:t>
            </a:r>
          </a:p>
        </p:txBody>
      </p:sp>
      <p:sp>
        <p:nvSpPr>
          <p:cNvPr id="6" name="Rezervirano mjesto teksta 5">
            <a:extLst>
              <a:ext uri="{FF2B5EF4-FFF2-40B4-BE49-F238E27FC236}">
                <a16:creationId xmlns:a16="http://schemas.microsoft.com/office/drawing/2014/main" id="{16A2FB07-4E1B-7563-F7C8-F1BC33C39A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8724" y="510988"/>
            <a:ext cx="5301226" cy="823912"/>
          </a:xfrm>
        </p:spPr>
        <p:txBody>
          <a:bodyPr/>
          <a:lstStyle/>
          <a:p>
            <a:r>
              <a:rPr lang="bs-Latn-BA" b="1" dirty="0"/>
              <a:t>AUTOMAT (APLIKACIJA U POZADINI)</a:t>
            </a:r>
            <a:endParaRPr lang="en-US" b="1" dirty="0"/>
          </a:p>
        </p:txBody>
      </p:sp>
      <p:sp>
        <p:nvSpPr>
          <p:cNvPr id="8" name="Rezervirano mjesto sadržaja 6">
            <a:extLst>
              <a:ext uri="{FF2B5EF4-FFF2-40B4-BE49-F238E27FC236}">
                <a16:creationId xmlns:a16="http://schemas.microsoft.com/office/drawing/2014/main" id="{4B53A8E6-B484-0E23-FAE0-221740D15902}"/>
              </a:ext>
            </a:extLst>
          </p:cNvPr>
          <p:cNvSpPr txBox="1">
            <a:spLocks/>
          </p:cNvSpPr>
          <p:nvPr/>
        </p:nvSpPr>
        <p:spPr>
          <a:xfrm>
            <a:off x="6168724" y="1599447"/>
            <a:ext cx="5183188" cy="47426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bs-Latn-BA" sz="2000" dirty="0"/>
              <a:t>Automatsko validacija kupovine(slanje potvrdnog e-maila o kupovini)</a:t>
            </a:r>
          </a:p>
          <a:p>
            <a:r>
              <a:rPr lang="bs-Latn-BA" sz="2000" dirty="0"/>
              <a:t>Automatsko dodavanje kupaca karte u </a:t>
            </a:r>
            <a:r>
              <a:rPr lang="bs-Latn-BA" sz="2000" dirty="0" err="1"/>
              <a:t>nagrane</a:t>
            </a:r>
            <a:r>
              <a:rPr lang="bs-Latn-BA" sz="2000" dirty="0"/>
              <a:t> igre</a:t>
            </a:r>
          </a:p>
          <a:p>
            <a:r>
              <a:rPr lang="bs-Latn-BA" sz="2000" dirty="0"/>
              <a:t>Nasumično biranje pobjednika nagradne igre</a:t>
            </a:r>
          </a:p>
        </p:txBody>
      </p:sp>
    </p:spTree>
    <p:extLst>
      <p:ext uri="{BB962C8B-B14F-4D97-AF65-F5344CB8AC3E}">
        <p14:creationId xmlns:p14="http://schemas.microsoft.com/office/powerpoint/2010/main" val="2037502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slov 5">
            <a:extLst>
              <a:ext uri="{FF2B5EF4-FFF2-40B4-BE49-F238E27FC236}">
                <a16:creationId xmlns:a16="http://schemas.microsoft.com/office/drawing/2014/main" id="{84CA6FA9-95B3-3A29-6598-55A36EBE3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b="1" dirty="0"/>
              <a:t>SCENARIJ I DIAGRAM AKTIVNOSTI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A5618ADB-10B5-E1C5-5F84-43E9E8F52AC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834" y="1761709"/>
            <a:ext cx="5844988" cy="4706376"/>
          </a:xfrm>
        </p:spPr>
      </p:pic>
      <p:pic>
        <p:nvPicPr>
          <p:cNvPr id="9" name="Rezervirano mjesto sadržaja 8">
            <a:extLst>
              <a:ext uri="{FF2B5EF4-FFF2-40B4-BE49-F238E27FC236}">
                <a16:creationId xmlns:a16="http://schemas.microsoft.com/office/drawing/2014/main" id="{E51D4CA1-CF95-85BB-E726-DAF9CA69E04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813"/>
          <a:stretch/>
        </p:blipFill>
        <p:spPr>
          <a:xfrm>
            <a:off x="7365239" y="2236666"/>
            <a:ext cx="4494435" cy="2748147"/>
          </a:xfrm>
        </p:spPr>
      </p:pic>
    </p:spTree>
    <p:extLst>
      <p:ext uri="{BB962C8B-B14F-4D97-AF65-F5344CB8AC3E}">
        <p14:creationId xmlns:p14="http://schemas.microsoft.com/office/powerpoint/2010/main" val="3289465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slov 4">
            <a:extLst>
              <a:ext uri="{FF2B5EF4-FFF2-40B4-BE49-F238E27FC236}">
                <a16:creationId xmlns:a16="http://schemas.microsoft.com/office/drawing/2014/main" id="{FC43F5B0-97B6-F1E8-BFF6-68937ABBB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/>
              <a:t>TOK DOGAĐAJA – USPJEŠAN ZAVRŠETAK</a:t>
            </a:r>
            <a:endParaRPr lang="en-US" dirty="0"/>
          </a:p>
        </p:txBody>
      </p:sp>
      <p:sp>
        <p:nvSpPr>
          <p:cNvPr id="6" name="Rezervirano mjesto teksta 5">
            <a:extLst>
              <a:ext uri="{FF2B5EF4-FFF2-40B4-BE49-F238E27FC236}">
                <a16:creationId xmlns:a16="http://schemas.microsoft.com/office/drawing/2014/main" id="{48B2FD71-68D0-D96F-FD9A-CDD3C6B8B4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s-Latn-BA" dirty="0"/>
              <a:t>KORISNIK</a:t>
            </a:r>
            <a:endParaRPr lang="en-US" dirty="0"/>
          </a:p>
        </p:txBody>
      </p:sp>
      <p:sp>
        <p:nvSpPr>
          <p:cNvPr id="7" name="Rezervirano mjesto sadržaja 6">
            <a:extLst>
              <a:ext uri="{FF2B5EF4-FFF2-40B4-BE49-F238E27FC236}">
                <a16:creationId xmlns:a16="http://schemas.microsoft.com/office/drawing/2014/main" id="{16AE9EC4-73DC-1836-C2A1-A207609C93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bs-Latn-BA" dirty="0"/>
              <a:t>Uspješna kupovina ulaznice</a:t>
            </a:r>
          </a:p>
          <a:p>
            <a:endParaRPr lang="bs-Latn-BA" dirty="0"/>
          </a:p>
          <a:p>
            <a:r>
              <a:rPr lang="bs-Latn-BA" dirty="0"/>
              <a:t>Korisnik dobija obavijest da učestvuje u nagradnoj igri</a:t>
            </a:r>
          </a:p>
          <a:p>
            <a:endParaRPr lang="bs-Latn-BA" dirty="0"/>
          </a:p>
          <a:p>
            <a:endParaRPr lang="bs-Latn-BA" dirty="0"/>
          </a:p>
          <a:p>
            <a:endParaRPr lang="bs-Latn-BA" dirty="0"/>
          </a:p>
          <a:p>
            <a:r>
              <a:rPr lang="bs-Latn-BA" dirty="0"/>
              <a:t>Kupac dobija obavijest o dobitku nagrade</a:t>
            </a:r>
            <a:endParaRPr lang="en-US" dirty="0"/>
          </a:p>
        </p:txBody>
      </p:sp>
      <p:sp>
        <p:nvSpPr>
          <p:cNvPr id="8" name="Rezervirano mjesto teksta 7">
            <a:extLst>
              <a:ext uri="{FF2B5EF4-FFF2-40B4-BE49-F238E27FC236}">
                <a16:creationId xmlns:a16="http://schemas.microsoft.com/office/drawing/2014/main" id="{EA94B640-B2D7-15EF-68E0-AE4DC1C1E9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bs-Latn-BA" dirty="0"/>
              <a:t>SISTEM</a:t>
            </a:r>
            <a:endParaRPr lang="en-US" dirty="0"/>
          </a:p>
        </p:txBody>
      </p:sp>
      <p:sp>
        <p:nvSpPr>
          <p:cNvPr id="9" name="Rezervirano mjesto sadržaja 8">
            <a:extLst>
              <a:ext uri="{FF2B5EF4-FFF2-40B4-BE49-F238E27FC236}">
                <a16:creationId xmlns:a16="http://schemas.microsoft.com/office/drawing/2014/main" id="{BABF47D1-130E-38E0-1262-88AA4E9AC40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bs-Latn-BA" dirty="0"/>
              <a:t>Nakon uspješne kupovine, sistem dodaje kupca u „bubanj“ za nagradu lojalnosti</a:t>
            </a:r>
          </a:p>
          <a:p>
            <a:endParaRPr lang="bs-Latn-BA" dirty="0"/>
          </a:p>
          <a:p>
            <a:endParaRPr lang="bs-Latn-BA" dirty="0"/>
          </a:p>
          <a:p>
            <a:r>
              <a:rPr lang="bs-Latn-BA" dirty="0"/>
              <a:t>Sistem nasumično izvlači nekog kupca kao dobitnika nagradne igre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201411"/>
      </p:ext>
    </p:extLst>
  </p:cSld>
  <p:clrMapOvr>
    <a:masterClrMapping/>
  </p:clrMapOvr>
</p:sld>
</file>

<file path=ppt/theme/theme1.xml><?xml version="1.0" encoding="utf-8"?>
<a:theme xmlns:a="http://schemas.openxmlformats.org/drawingml/2006/main" name="Faseta">
  <a:themeElements>
    <a:clrScheme name="Fas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s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s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1793</TotalTime>
  <Words>1013</Words>
  <Application>Microsoft Office PowerPoint</Application>
  <PresentationFormat>Široki zaslon</PresentationFormat>
  <Paragraphs>130</Paragraphs>
  <Slides>26</Slides>
  <Notes>1</Notes>
  <HiddenSlides>0</HiddenSlides>
  <MMClips>0</MMClips>
  <ScaleCrop>false</ScaleCrop>
  <HeadingPairs>
    <vt:vector size="6" baseType="variant">
      <vt:variant>
        <vt:lpstr>Korišteni fontovi</vt:lpstr>
      </vt:variant>
      <vt:variant>
        <vt:i4>5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26</vt:i4>
      </vt:variant>
    </vt:vector>
  </HeadingPairs>
  <TitlesOfParts>
    <vt:vector size="32" baseType="lpstr">
      <vt:lpstr>Arial</vt:lpstr>
      <vt:lpstr>Calibri</vt:lpstr>
      <vt:lpstr>Roboto</vt:lpstr>
      <vt:lpstr>Trebuchet MS</vt:lpstr>
      <vt:lpstr>Wingdings 3</vt:lpstr>
      <vt:lpstr>Faseta</vt:lpstr>
      <vt:lpstr>PowerPoint prezentacija</vt:lpstr>
      <vt:lpstr>ŠTA NAS JE POTAKLO DA NAPRAVIMO OVU  APLIKACIJU?</vt:lpstr>
      <vt:lpstr>SPECIFIKACIJA PROJEKTA</vt:lpstr>
      <vt:lpstr>PowerPoint prezentacija</vt:lpstr>
      <vt:lpstr>PowerPoint prezentacija</vt:lpstr>
      <vt:lpstr>PowerPoint prezentacija</vt:lpstr>
      <vt:lpstr>PowerPoint prezentacija</vt:lpstr>
      <vt:lpstr>SCENARIJ I DIAGRAM AKTIVNOSTI</vt:lpstr>
      <vt:lpstr>TOK DOGAĐAJA – USPJEŠAN ZAVRŠETAK</vt:lpstr>
      <vt:lpstr>TOK DOGAĐAJA – NEUSPJEŠAN ZAVRŠETAK</vt:lpstr>
      <vt:lpstr>PROTOTIP KORISNIČKOG INTERFEJSA</vt:lpstr>
      <vt:lpstr>#2 Forma za registraciju/logiranje</vt:lpstr>
      <vt:lpstr>#3 Odabrana manifestacija</vt:lpstr>
      <vt:lpstr>#4 Uređivanje korisničkog računa i plaćanje</vt:lpstr>
      <vt:lpstr>DIJAGRAM KLASA (MODEL)</vt:lpstr>
      <vt:lpstr>SOLID PRINCIPI</vt:lpstr>
      <vt:lpstr>PowerPoint prezentacija</vt:lpstr>
      <vt:lpstr>MVC DIJAGRAM KLASA</vt:lpstr>
      <vt:lpstr>STRUKTURALNI PATTERNI</vt:lpstr>
      <vt:lpstr>STRUKTURALNI PATTERNI</vt:lpstr>
      <vt:lpstr>DIJAGRAM INTERAKCIJE</vt:lpstr>
      <vt:lpstr>KREACIJSKI PATTERNI</vt:lpstr>
      <vt:lpstr>KREACIJSKI PATTERNI</vt:lpstr>
      <vt:lpstr>JOŠ JEDAN POGLED NA MVC</vt:lpstr>
      <vt:lpstr>ERD</vt:lpstr>
      <vt:lpstr>PITANJA: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prezentacija</dc:title>
  <dc:creator>muris bobic</dc:creator>
  <cp:lastModifiedBy>Sara Ažman</cp:lastModifiedBy>
  <cp:revision>11</cp:revision>
  <dcterms:created xsi:type="dcterms:W3CDTF">2022-05-30T10:48:11Z</dcterms:created>
  <dcterms:modified xsi:type="dcterms:W3CDTF">2022-05-31T16:51:05Z</dcterms:modified>
</cp:coreProperties>
</file>

<file path=docProps/thumbnail.jpeg>
</file>